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36C79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55447"/>
            <a:ext cx="8839200" cy="6236335"/>
          </a:xfrm>
          <a:custGeom>
            <a:avLst/>
            <a:gdLst/>
            <a:ahLst/>
            <a:cxnLst/>
            <a:rect l="l" t="t" r="r" b="b"/>
            <a:pathLst>
              <a:path w="8839200" h="6236335">
                <a:moveTo>
                  <a:pt x="0" y="6236208"/>
                </a:moveTo>
                <a:lnTo>
                  <a:pt x="8839200" y="6236208"/>
                </a:lnTo>
                <a:lnTo>
                  <a:pt x="8839200" y="0"/>
                </a:lnTo>
                <a:lnTo>
                  <a:pt x="0" y="0"/>
                </a:lnTo>
                <a:lnTo>
                  <a:pt x="0" y="6236208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2400" y="670102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55575"/>
          </a:xfrm>
          <a:custGeom>
            <a:avLst/>
            <a:gdLst/>
            <a:ahLst/>
            <a:cxnLst/>
            <a:rect l="l" t="t" r="r" b="b"/>
            <a:pathLst>
              <a:path w="8839200" h="155575">
                <a:moveTo>
                  <a:pt x="0" y="155448"/>
                </a:moveTo>
                <a:lnTo>
                  <a:pt x="8839200" y="155448"/>
                </a:lnTo>
                <a:lnTo>
                  <a:pt x="883920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384803" y="620268"/>
            <a:ext cx="2590800" cy="2836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393190"/>
          </a:xfrm>
          <a:custGeom>
            <a:avLst/>
            <a:gdLst/>
            <a:ahLst/>
            <a:cxnLst/>
            <a:rect l="l" t="t" r="r" b="b"/>
            <a:pathLst>
              <a:path w="8839200" h="1393190">
                <a:moveTo>
                  <a:pt x="0" y="1392936"/>
                </a:moveTo>
                <a:lnTo>
                  <a:pt x="8839200" y="1392936"/>
                </a:lnTo>
                <a:lnTo>
                  <a:pt x="88392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1"/>
                </a:moveTo>
                <a:lnTo>
                  <a:pt x="8833104" y="309371"/>
                </a:lnTo>
                <a:lnTo>
                  <a:pt x="8833104" y="0"/>
                </a:lnTo>
                <a:lnTo>
                  <a:pt x="0" y="0"/>
                </a:lnTo>
                <a:lnTo>
                  <a:pt x="0" y="309371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 h="0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7A979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4362450" y="1050797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59754" y="6109"/>
                </a:lnTo>
                <a:lnTo>
                  <a:pt x="113638" y="23464"/>
                </a:lnTo>
                <a:lnTo>
                  <a:pt x="73421" y="50608"/>
                </a:lnTo>
                <a:lnTo>
                  <a:pt x="40562" y="86081"/>
                </a:lnTo>
                <a:lnTo>
                  <a:pt x="16519" y="128426"/>
                </a:lnTo>
                <a:lnTo>
                  <a:pt x="2751" y="176185"/>
                </a:lnTo>
                <a:lnTo>
                  <a:pt x="0" y="210312"/>
                </a:lnTo>
                <a:lnTo>
                  <a:pt x="696" y="227568"/>
                </a:lnTo>
                <a:lnTo>
                  <a:pt x="10716" y="276807"/>
                </a:lnTo>
                <a:lnTo>
                  <a:pt x="31496" y="321118"/>
                </a:lnTo>
                <a:lnTo>
                  <a:pt x="61579" y="359044"/>
                </a:lnTo>
                <a:lnTo>
                  <a:pt x="99505" y="389127"/>
                </a:lnTo>
                <a:lnTo>
                  <a:pt x="143816" y="409907"/>
                </a:lnTo>
                <a:lnTo>
                  <a:pt x="193055" y="419927"/>
                </a:lnTo>
                <a:lnTo>
                  <a:pt x="210312" y="420624"/>
                </a:lnTo>
                <a:lnTo>
                  <a:pt x="227568" y="419927"/>
                </a:lnTo>
                <a:lnTo>
                  <a:pt x="276807" y="409907"/>
                </a:lnTo>
                <a:lnTo>
                  <a:pt x="321118" y="389127"/>
                </a:lnTo>
                <a:lnTo>
                  <a:pt x="359044" y="359044"/>
                </a:lnTo>
                <a:lnTo>
                  <a:pt x="389127" y="321118"/>
                </a:lnTo>
                <a:lnTo>
                  <a:pt x="409907" y="276807"/>
                </a:lnTo>
                <a:lnTo>
                  <a:pt x="419927" y="227568"/>
                </a:lnTo>
                <a:lnTo>
                  <a:pt x="420624" y="210312"/>
                </a:lnTo>
                <a:lnTo>
                  <a:pt x="419927" y="193055"/>
                </a:lnTo>
                <a:lnTo>
                  <a:pt x="409907" y="143816"/>
                </a:lnTo>
                <a:lnTo>
                  <a:pt x="389127" y="99505"/>
                </a:lnTo>
                <a:lnTo>
                  <a:pt x="359044" y="61579"/>
                </a:lnTo>
                <a:lnTo>
                  <a:pt x="321118" y="31496"/>
                </a:lnTo>
                <a:lnTo>
                  <a:pt x="276807" y="10716"/>
                </a:lnTo>
                <a:lnTo>
                  <a:pt x="227568" y="696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52400" y="141731"/>
            <a:ext cx="1133856" cy="1135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8654" y="168076"/>
            <a:ext cx="6806691" cy="88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917" y="1668804"/>
            <a:ext cx="8224164" cy="3249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36C79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94090" y="6406422"/>
            <a:ext cx="336550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notesSlide" Target="../notesSlides/notesSlide11.xml"/><Relationship Id="rId8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notesSlide" Target="../notesSlides/notesSlide13.xml"/><Relationship Id="rId1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notesSlide" Target="../notesSlides/notesSlide14.xml"/><Relationship Id="rId16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notesSlide" Target="../notesSlides/notesSlide15.xml"/><Relationship Id="rId1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notesSlide" Target="../notesSlides/notesSlide16.xml"/><Relationship Id="rId9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notesSlide" Target="../notesSlides/notesSlide17.xml"/><Relationship Id="rId1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jp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notesSlide" Target="../notesSlides/notesSlide18.xml"/><Relationship Id="rId8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jp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2" Type="http://schemas.openxmlformats.org/officeDocument/2006/relationships/notesSlide" Target="../notesSlides/notesSlide19.xml"/><Relationship Id="rId1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notesSlide" Target="../notesSlides/notesSlide2.xml"/><Relationship Id="rId11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notesSlide" Target="../notesSlides/notesSlide20.xml"/><Relationship Id="rId16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notesSlide" Target="../notesSlides/notesSlide22.xml"/><Relationship Id="rId8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notesSlide" Target="../notesSlides/notesSlide23.xml"/><Relationship Id="rId18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Relationship Id="rId14" Type="http://schemas.openxmlformats.org/officeDocument/2006/relationships/notesSlide" Target="../notesSlides/notesSlide24.xml"/><Relationship Id="rId1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infin.ru/" TargetMode="External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notesSlide" Target="../notesSlides/notesSlide3.xml"/><Relationship Id="rId1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notesSlide" Target="../notesSlides/notesSlide4.xml"/><Relationship Id="rId12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notesSlide" Target="../notesSlides/notesSlide5.xml"/><Relationship Id="rId1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notesSlide" Target="../notesSlides/notesSlide7.xml"/><Relationship Id="rId8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670102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7"/>
                </a:moveTo>
                <a:lnTo>
                  <a:pt x="152399" y="4343397"/>
                </a:lnTo>
                <a:lnTo>
                  <a:pt x="152399" y="0"/>
                </a:lnTo>
                <a:lnTo>
                  <a:pt x="0" y="0"/>
                </a:lnTo>
                <a:lnTo>
                  <a:pt x="0" y="4343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447" y="2420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 h="0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211531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62450" y="2210561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59754" y="6109"/>
                </a:lnTo>
                <a:lnTo>
                  <a:pt x="113638" y="23464"/>
                </a:lnTo>
                <a:lnTo>
                  <a:pt x="73421" y="50608"/>
                </a:lnTo>
                <a:lnTo>
                  <a:pt x="40562" y="86081"/>
                </a:lnTo>
                <a:lnTo>
                  <a:pt x="16519" y="128426"/>
                </a:lnTo>
                <a:lnTo>
                  <a:pt x="2751" y="176185"/>
                </a:lnTo>
                <a:lnTo>
                  <a:pt x="0" y="210312"/>
                </a:lnTo>
                <a:lnTo>
                  <a:pt x="696" y="227568"/>
                </a:lnTo>
                <a:lnTo>
                  <a:pt x="10716" y="276807"/>
                </a:lnTo>
                <a:lnTo>
                  <a:pt x="31496" y="321118"/>
                </a:lnTo>
                <a:lnTo>
                  <a:pt x="61579" y="359044"/>
                </a:lnTo>
                <a:lnTo>
                  <a:pt x="99505" y="389127"/>
                </a:lnTo>
                <a:lnTo>
                  <a:pt x="143816" y="409907"/>
                </a:lnTo>
                <a:lnTo>
                  <a:pt x="193055" y="419927"/>
                </a:lnTo>
                <a:lnTo>
                  <a:pt x="210312" y="420624"/>
                </a:lnTo>
                <a:lnTo>
                  <a:pt x="227568" y="419927"/>
                </a:lnTo>
                <a:lnTo>
                  <a:pt x="276807" y="409907"/>
                </a:lnTo>
                <a:lnTo>
                  <a:pt x="321118" y="389127"/>
                </a:lnTo>
                <a:lnTo>
                  <a:pt x="359044" y="359044"/>
                </a:lnTo>
                <a:lnTo>
                  <a:pt x="389127" y="321118"/>
                </a:lnTo>
                <a:lnTo>
                  <a:pt x="409907" y="276807"/>
                </a:lnTo>
                <a:lnTo>
                  <a:pt x="419927" y="227568"/>
                </a:lnTo>
                <a:lnTo>
                  <a:pt x="420624" y="210312"/>
                </a:lnTo>
                <a:lnTo>
                  <a:pt x="419927" y="193055"/>
                </a:lnTo>
                <a:lnTo>
                  <a:pt x="409907" y="143816"/>
                </a:lnTo>
                <a:lnTo>
                  <a:pt x="389127" y="99505"/>
                </a:lnTo>
                <a:lnTo>
                  <a:pt x="359044" y="61579"/>
                </a:lnTo>
                <a:lnTo>
                  <a:pt x="321118" y="31496"/>
                </a:lnTo>
                <a:lnTo>
                  <a:pt x="276807" y="10716"/>
                </a:lnTo>
                <a:lnTo>
                  <a:pt x="227568" y="696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37303" y="2186432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59739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4820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35838" y="453389"/>
                </a:lnTo>
                <a:lnTo>
                  <a:pt x="213487" y="452120"/>
                </a:lnTo>
                <a:lnTo>
                  <a:pt x="170942" y="444500"/>
                </a:lnTo>
                <a:lnTo>
                  <a:pt x="131572" y="427989"/>
                </a:lnTo>
                <a:lnTo>
                  <a:pt x="96647" y="403860"/>
                </a:lnTo>
                <a:lnTo>
                  <a:pt x="66929" y="374650"/>
                </a:lnTo>
                <a:lnTo>
                  <a:pt x="43434" y="339089"/>
                </a:lnTo>
                <a:lnTo>
                  <a:pt x="26670" y="300989"/>
                </a:lnTo>
                <a:lnTo>
                  <a:pt x="17907" y="25781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3229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0670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3820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8260"/>
                </a:lnTo>
                <a:lnTo>
                  <a:pt x="122936" y="67310"/>
                </a:lnTo>
                <a:lnTo>
                  <a:pt x="92963" y="91439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87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8289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1289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7320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3220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5447" y="152400"/>
            <a:ext cx="1197864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00" y="152400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5998" y="2923369"/>
            <a:ext cx="8006080" cy="1699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ДЕ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П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229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280" b="1" i="1">
                <a:solidFill>
                  <a:srgbClr val="536C79"/>
                </a:solidFill>
                <a:latin typeface="Times New Roman"/>
                <a:cs typeface="Times New Roman"/>
              </a:rPr>
              <a:t>М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800" spc="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245" b="1" i="1">
                <a:solidFill>
                  <a:srgbClr val="536C79"/>
                </a:solidFill>
                <a:latin typeface="Times New Roman"/>
                <a:cs typeface="Times New Roman"/>
              </a:rPr>
              <a:t>Г</a:t>
            </a:r>
            <a:r>
              <a:rPr dirty="0" sz="1800" spc="20" b="1" i="1">
                <a:solidFill>
                  <a:srgbClr val="536C79"/>
                </a:solidFill>
                <a:latin typeface="Times New Roman"/>
                <a:cs typeface="Times New Roman"/>
              </a:rPr>
              <a:t>У</a:t>
            </a:r>
            <a:r>
              <a:rPr dirty="0" sz="1800" spc="300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800" spc="19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90" b="1" i="1">
                <a:solidFill>
                  <a:srgbClr val="536C79"/>
                </a:solidFill>
                <a:latin typeface="Times New Roman"/>
                <a:cs typeface="Times New Roman"/>
              </a:rPr>
              <a:t>В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190" b="1" i="1">
                <a:solidFill>
                  <a:srgbClr val="536C79"/>
                </a:solidFill>
                <a:latin typeface="Times New Roman"/>
                <a:cs typeface="Times New Roman"/>
              </a:rPr>
              <a:t>НИ</a:t>
            </a:r>
            <a:r>
              <a:rPr dirty="0" sz="1800" spc="45" b="1" i="1">
                <a:solidFill>
                  <a:srgbClr val="536C79"/>
                </a:solidFill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spc="180" b="1" i="1">
                <a:solidFill>
                  <a:srgbClr val="536C79"/>
                </a:solidFill>
                <a:latin typeface="Times New Roman"/>
                <a:cs typeface="Times New Roman"/>
              </a:rPr>
              <a:t>Б</a:t>
            </a:r>
            <a:r>
              <a:rPr dirty="0" sz="1800" spc="260" b="1" i="1">
                <a:solidFill>
                  <a:srgbClr val="536C79"/>
                </a:solidFill>
                <a:latin typeface="Times New Roman"/>
                <a:cs typeface="Times New Roman"/>
              </a:rPr>
              <a:t>У</a:t>
            </a:r>
            <a:r>
              <a:rPr dirty="0" sz="1800" spc="310" b="1" i="1">
                <a:solidFill>
                  <a:srgbClr val="536C79"/>
                </a:solidFill>
                <a:latin typeface="Times New Roman"/>
                <a:cs typeface="Times New Roman"/>
              </a:rPr>
              <a:t>Х</a:t>
            </a:r>
            <a:r>
              <a:rPr dirty="0" sz="1800" spc="55" b="1" i="1">
                <a:solidFill>
                  <a:srgbClr val="536C79"/>
                </a:solidFill>
                <a:latin typeface="Times New Roman"/>
                <a:cs typeface="Times New Roman"/>
              </a:rPr>
              <a:t>Г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300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800" spc="27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215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10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195" b="1" i="1">
                <a:solidFill>
                  <a:srgbClr val="536C79"/>
                </a:solidFill>
                <a:latin typeface="Times New Roman"/>
                <a:cs typeface="Times New Roman"/>
              </a:rPr>
              <a:t>Г</a:t>
            </a:r>
            <a:r>
              <a:rPr dirty="0" sz="1800" spc="9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-5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260" b="1" i="1">
                <a:solidFill>
                  <a:srgbClr val="536C79"/>
                </a:solidFill>
                <a:latin typeface="Times New Roman"/>
                <a:cs typeface="Times New Roman"/>
              </a:rPr>
              <a:t>У</a:t>
            </a:r>
            <a:r>
              <a:rPr dirty="0" sz="1800" spc="170" b="1" i="1">
                <a:solidFill>
                  <a:srgbClr val="536C79"/>
                </a:solidFill>
                <a:latin typeface="Times New Roman"/>
                <a:cs typeface="Times New Roman"/>
              </a:rPr>
              <a:t>Ч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, </a:t>
            </a:r>
            <a:r>
              <a:rPr dirty="0" sz="1800" spc="-7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215" b="1" i="1">
                <a:solidFill>
                  <a:srgbClr val="536C79"/>
                </a:solidFill>
                <a:latin typeface="Times New Roman"/>
                <a:cs typeface="Times New Roman"/>
              </a:rPr>
              <a:t>Ф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ИН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В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Й </a:t>
            </a:r>
            <a:r>
              <a:rPr dirty="0" sz="18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170" b="1" i="1">
                <a:solidFill>
                  <a:srgbClr val="536C79"/>
                </a:solidFill>
                <a:latin typeface="Times New Roman"/>
                <a:cs typeface="Times New Roman"/>
              </a:rPr>
              <a:t>Ч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800" spc="32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И </a:t>
            </a:r>
            <a:r>
              <a:rPr dirty="0" sz="1800" spc="-3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13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75" b="1" i="1">
                <a:solidFill>
                  <a:srgbClr val="536C79"/>
                </a:solidFill>
                <a:latin typeface="Times New Roman"/>
                <a:cs typeface="Times New Roman"/>
              </a:rPr>
              <a:t>У</a:t>
            </a:r>
            <a:r>
              <a:rPr dirty="0" sz="1800" spc="195" b="1" i="1">
                <a:solidFill>
                  <a:srgbClr val="536C79"/>
                </a:solidFill>
                <a:latin typeface="Times New Roman"/>
                <a:cs typeface="Times New Roman"/>
              </a:rPr>
              <a:t>Д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800" spc="270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229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25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800" spc="27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Й </a:t>
            </a:r>
            <a:r>
              <a:rPr dirty="0" sz="18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195" b="1" i="1">
                <a:solidFill>
                  <a:srgbClr val="536C79"/>
                </a:solidFill>
                <a:latin typeface="Times New Roman"/>
                <a:cs typeface="Times New Roman"/>
              </a:rPr>
              <a:t>Д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235" b="1" i="1">
                <a:solidFill>
                  <a:srgbClr val="536C79"/>
                </a:solidFill>
                <a:latin typeface="Times New Roman"/>
                <a:cs typeface="Times New Roman"/>
              </a:rPr>
              <a:t>Я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175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300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800" spc="235" b="1" i="1">
                <a:solidFill>
                  <a:srgbClr val="536C79"/>
                </a:solidFill>
                <a:latin typeface="Times New Roman"/>
                <a:cs typeface="Times New Roman"/>
              </a:rPr>
              <a:t>Ь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800" spc="30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algn="ctr" marR="2540">
              <a:lnSpc>
                <a:spcPct val="100000"/>
              </a:lnSpc>
            </a:pPr>
            <a:r>
              <a:rPr dirty="0" sz="1800" spc="300" b="1" i="1">
                <a:solidFill>
                  <a:srgbClr val="536C79"/>
                </a:solidFill>
                <a:latin typeface="Times New Roman"/>
                <a:cs typeface="Times New Roman"/>
              </a:rPr>
              <a:t>М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ИНИ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215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800" spc="80" b="1" i="1">
                <a:solidFill>
                  <a:srgbClr val="536C79"/>
                </a:solidFill>
                <a:latin typeface="Times New Roman"/>
                <a:cs typeface="Times New Roman"/>
              </a:rPr>
              <a:t>В</a:t>
            </a:r>
            <a:r>
              <a:rPr dirty="0" sz="1800" spc="9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215" b="1" i="1">
                <a:solidFill>
                  <a:srgbClr val="536C79"/>
                </a:solidFill>
                <a:latin typeface="Times New Roman"/>
                <a:cs typeface="Times New Roman"/>
              </a:rPr>
              <a:t>Ф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ИН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В </a:t>
            </a:r>
            <a:r>
              <a:rPr dirty="0" sz="1800" spc="-9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19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32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СС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ИЙ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800" spc="210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800" spc="295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Й </a:t>
            </a:r>
            <a:r>
              <a:rPr dirty="0" sz="18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215" b="1" i="1">
                <a:solidFill>
                  <a:srgbClr val="536C79"/>
                </a:solidFill>
                <a:latin typeface="Times New Roman"/>
                <a:cs typeface="Times New Roman"/>
              </a:rPr>
              <a:t>Ф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195" b="1" i="1">
                <a:solidFill>
                  <a:srgbClr val="536C79"/>
                </a:solidFill>
                <a:latin typeface="Times New Roman"/>
                <a:cs typeface="Times New Roman"/>
              </a:rPr>
              <a:t>Д</a:t>
            </a:r>
            <a:r>
              <a:rPr dirty="0" sz="18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800" spc="-2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800" spc="28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800" spc="204" b="1" i="1">
                <a:solidFill>
                  <a:srgbClr val="536C79"/>
                </a:solidFill>
                <a:latin typeface="Times New Roman"/>
                <a:cs typeface="Times New Roman"/>
              </a:rPr>
              <a:t>ЦИ</a:t>
            </a:r>
            <a:r>
              <a:rPr dirty="0" sz="18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204" b="1">
                <a:solidFill>
                  <a:srgbClr val="536C79"/>
                </a:solidFill>
                <a:latin typeface="Times New Roman"/>
                <a:cs typeface="Times New Roman"/>
              </a:rPr>
              <a:t>201</a:t>
            </a:r>
            <a:r>
              <a:rPr dirty="0" sz="1800" b="1">
                <a:solidFill>
                  <a:srgbClr val="536C79"/>
                </a:solidFill>
                <a:latin typeface="Times New Roman"/>
                <a:cs typeface="Times New Roman"/>
              </a:rPr>
              <a:t>9 </a:t>
            </a:r>
            <a:r>
              <a:rPr dirty="0" sz="1800" spc="-70" b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800" spc="145" b="1" i="1">
                <a:solidFill>
                  <a:srgbClr val="536C79"/>
                </a:solidFill>
                <a:latin typeface="Times New Roman"/>
                <a:cs typeface="Times New Roman"/>
              </a:rPr>
              <a:t>г</a:t>
            </a:r>
            <a:r>
              <a:rPr dirty="0" sz="1800" b="1">
                <a:solidFill>
                  <a:srgbClr val="536C79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6969" y="4924093"/>
            <a:ext cx="5778500" cy="726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11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Я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-45" b="1" i="1">
                <a:solidFill>
                  <a:srgbClr val="536C79"/>
                </a:solidFill>
                <a:latin typeface="Times New Roman"/>
                <a:cs typeface="Times New Roman"/>
              </a:rPr>
              <a:t>Щ</a:t>
            </a:r>
            <a:r>
              <a:rPr dirty="0" sz="1200" spc="-11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М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11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Д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 i="1">
                <a:solidFill>
                  <a:srgbClr val="536C79"/>
                </a:solidFill>
                <a:latin typeface="Times New Roman"/>
                <a:cs typeface="Times New Roman"/>
              </a:rPr>
              <a:t>Ч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14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45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 </a:t>
            </a:r>
            <a:r>
              <a:rPr dirty="0" sz="1200" spc="9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М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5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200" spc="-114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 i="1">
                <a:solidFill>
                  <a:srgbClr val="536C79"/>
                </a:solidFill>
                <a:latin typeface="Times New Roman"/>
                <a:cs typeface="Times New Roman"/>
              </a:rPr>
              <a:t>Ы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 </a:t>
            </a:r>
            <a:r>
              <a:rPr dirty="0" sz="1200" spc="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Я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55" b="1" i="1">
                <a:solidFill>
                  <a:srgbClr val="536C79"/>
                </a:solidFill>
                <a:latin typeface="Times New Roman"/>
                <a:cs typeface="Times New Roman"/>
              </a:rPr>
              <a:t>В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Я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75" b="1" i="1">
                <a:solidFill>
                  <a:srgbClr val="536C79"/>
                </a:solidFill>
                <a:latin typeface="Times New Roman"/>
                <a:cs typeface="Times New Roman"/>
              </a:rPr>
              <a:t>Ю</a:t>
            </a:r>
            <a:r>
              <a:rPr dirty="0" sz="1200" spc="-12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11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Я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5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 </a:t>
            </a:r>
            <a:r>
              <a:rPr dirty="0" sz="1200" spc="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 </a:t>
            </a:r>
            <a:r>
              <a:rPr dirty="0" sz="1200" spc="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Д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75" b="1" i="1">
                <a:solidFill>
                  <a:srgbClr val="536C79"/>
                </a:solidFill>
                <a:latin typeface="Times New Roman"/>
                <a:cs typeface="Times New Roman"/>
              </a:rPr>
              <a:t>Ж</a:t>
            </a:r>
            <a:r>
              <a:rPr dirty="0" sz="1200" spc="-8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 i="1">
                <a:solidFill>
                  <a:srgbClr val="536C79"/>
                </a:solidFill>
                <a:latin typeface="Times New Roman"/>
                <a:cs typeface="Times New Roman"/>
              </a:rPr>
              <a:t>Ы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2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М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5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200" spc="-114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30" b="1" i="1">
                <a:solidFill>
                  <a:srgbClr val="536C79"/>
                </a:solidFill>
                <a:latin typeface="Times New Roman"/>
                <a:cs typeface="Times New Roman"/>
              </a:rPr>
              <a:t>В</a:t>
            </a:r>
            <a:r>
              <a:rPr dirty="0" sz="1200" spc="15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Ь</a:t>
            </a:r>
            <a:r>
              <a:rPr dirty="0" sz="1200" spc="-12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Я</a:t>
            </a:r>
            <a:endParaRPr sz="12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В </a:t>
            </a:r>
            <a:r>
              <a:rPr dirty="0" sz="1200" spc="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45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75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-20" b="1" i="1">
                <a:solidFill>
                  <a:srgbClr val="536C79"/>
                </a:solidFill>
                <a:latin typeface="Times New Roman"/>
                <a:cs typeface="Times New Roman"/>
              </a:rPr>
              <a:t>Ч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В</a:t>
            </a:r>
            <a:r>
              <a:rPr dirty="0" sz="1200" spc="-11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45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45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200" spc="-12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5" b="1" i="1">
                <a:solidFill>
                  <a:srgbClr val="536C79"/>
                </a:solidFill>
                <a:latin typeface="Times New Roman"/>
                <a:cs typeface="Times New Roman"/>
              </a:rPr>
              <a:t>Г</a:t>
            </a:r>
            <a:r>
              <a:rPr dirty="0" sz="1200" spc="-12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7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36C79"/>
                </a:solidFill>
                <a:latin typeface="Times New Roman"/>
                <a:cs typeface="Times New Roman"/>
              </a:rPr>
              <a:t>-</a:t>
            </a:r>
            <a:r>
              <a:rPr dirty="0" sz="1200" spc="-100" b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Б</a:t>
            </a:r>
            <a:r>
              <a:rPr dirty="0" sz="1200" spc="-114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8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 i="1">
                <a:solidFill>
                  <a:srgbClr val="536C79"/>
                </a:solidFill>
                <a:latin typeface="Times New Roman"/>
                <a:cs typeface="Times New Roman"/>
              </a:rPr>
              <a:t>Ф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Ц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Л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Ь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11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200" b="1" i="1">
                <a:solidFill>
                  <a:srgbClr val="536C79"/>
                </a:solidFill>
                <a:latin typeface="Times New Roman"/>
                <a:cs typeface="Times New Roman"/>
              </a:rPr>
              <a:t>Г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7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Д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45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200" spc="-12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40" b="1" i="1">
                <a:solidFill>
                  <a:srgbClr val="536C79"/>
                </a:solidFill>
                <a:latin typeface="Times New Roman"/>
                <a:cs typeface="Times New Roman"/>
              </a:rPr>
              <a:t>У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М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204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2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М</a:t>
            </a:r>
            <a:r>
              <a:rPr dirty="0" sz="1200" spc="-10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Т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30" b="1" i="1">
                <a:solidFill>
                  <a:srgbClr val="536C79"/>
                </a:solidFill>
                <a:latin typeface="Times New Roman"/>
                <a:cs typeface="Times New Roman"/>
              </a:rPr>
              <a:t>В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 i="1">
                <a:solidFill>
                  <a:srgbClr val="536C79"/>
                </a:solidFill>
                <a:latin typeface="Times New Roman"/>
                <a:cs typeface="Times New Roman"/>
              </a:rPr>
              <a:t>Ф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Н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В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200" spc="-12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8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Й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С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45" b="1" i="1">
                <a:solidFill>
                  <a:srgbClr val="536C79"/>
                </a:solidFill>
                <a:latin typeface="Times New Roman"/>
                <a:cs typeface="Times New Roman"/>
              </a:rPr>
              <a:t>К</a:t>
            </a:r>
            <a:r>
              <a:rPr dirty="0" sz="1200" spc="-12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О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Й </a:t>
            </a:r>
            <a:r>
              <a:rPr dirty="0" sz="1200" spc="13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 i="1">
                <a:solidFill>
                  <a:srgbClr val="536C79"/>
                </a:solidFill>
                <a:latin typeface="Times New Roman"/>
                <a:cs typeface="Times New Roman"/>
              </a:rPr>
              <a:t>Ф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Д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Е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 i="1">
                <a:solidFill>
                  <a:srgbClr val="536C79"/>
                </a:solidFill>
                <a:latin typeface="Times New Roman"/>
                <a:cs typeface="Times New Roman"/>
              </a:rPr>
              <a:t>Р</a:t>
            </a:r>
            <a:r>
              <a:rPr dirty="0" sz="1200" spc="60" b="1" i="1">
                <a:solidFill>
                  <a:srgbClr val="536C79"/>
                </a:solidFill>
                <a:latin typeface="Times New Roman"/>
                <a:cs typeface="Times New Roman"/>
              </a:rPr>
              <a:t>А</a:t>
            </a:r>
            <a:r>
              <a:rPr dirty="0" sz="1200" spc="-100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Ц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r>
              <a:rPr dirty="0" sz="1200" spc="-95" b="1" i="1">
                <a:solidFill>
                  <a:srgbClr val="536C79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536C79"/>
                </a:solidFill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1228" y="598440"/>
            <a:ext cx="6762750" cy="782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ct val="100000"/>
              </a:lnSpc>
            </a:pPr>
            <a:r>
              <a:rPr dirty="0" sz="2800" spc="14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800" spc="-55" b="1" i="1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dirty="0" sz="2800" spc="50" b="1" i="1">
                <a:solidFill>
                  <a:srgbClr val="C00000"/>
                </a:solidFill>
                <a:latin typeface="Times New Roman"/>
                <a:cs typeface="Times New Roman"/>
              </a:rPr>
              <a:t>ЯЗА</a:t>
            </a:r>
            <a:r>
              <a:rPr dirty="0" sz="2800" spc="55" b="1" i="1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dirty="0" sz="2800" spc="65" b="1" i="1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dirty="0" sz="2800" spc="85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800" spc="95" b="1" i="1">
                <a:solidFill>
                  <a:srgbClr val="C00000"/>
                </a:solidFill>
                <a:latin typeface="Times New Roman"/>
                <a:cs typeface="Times New Roman"/>
              </a:rPr>
              <a:t>СТИ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345"/>
              </a:lnSpc>
            </a:pPr>
            <a:r>
              <a:rPr dirty="0" sz="2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лиц,</a:t>
            </a:r>
            <a:r>
              <a:rPr dirty="0" sz="2800" spc="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8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800" spc="40" b="1" i="1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dirty="0" sz="2800" spc="10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2800" spc="15" b="1" i="1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dirty="0" sz="2800" spc="155" b="1" i="1">
                <a:solidFill>
                  <a:srgbClr val="C00000"/>
                </a:solidFill>
                <a:latin typeface="Times New Roman"/>
                <a:cs typeface="Times New Roman"/>
              </a:rPr>
              <a:t>ыв</a:t>
            </a:r>
            <a:r>
              <a:rPr dirty="0" sz="2800" spc="145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2800" spc="35" b="1" i="1">
                <a:solidFill>
                  <a:srgbClr val="C00000"/>
                </a:solidFill>
                <a:latin typeface="Times New Roman"/>
                <a:cs typeface="Times New Roman"/>
              </a:rPr>
              <a:t>ющих</a:t>
            </a:r>
            <a:r>
              <a:rPr dirty="0" sz="2800" spc="-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00" b="1" i="1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dirty="0" sz="2800" spc="60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2800" spc="75" b="1" i="1">
                <a:solidFill>
                  <a:srgbClr val="C00000"/>
                </a:solidFill>
                <a:latin typeface="Times New Roman"/>
                <a:cs typeface="Times New Roman"/>
              </a:rPr>
              <a:t>х</a:t>
            </a:r>
            <a:r>
              <a:rPr dirty="0" sz="2800" spc="90" b="1" i="1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dirty="0" sz="2800" spc="155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2800" spc="-60" b="1" i="1">
                <a:solidFill>
                  <a:srgbClr val="C00000"/>
                </a:solidFill>
                <a:latin typeface="Times New Roman"/>
                <a:cs typeface="Times New Roman"/>
              </a:rPr>
              <a:t>лтерс</a:t>
            </a:r>
            <a:r>
              <a:rPr dirty="0" sz="2800" spc="-70" b="1" i="1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dirty="0" sz="2800" spc="10" b="1" i="1">
                <a:solidFill>
                  <a:srgbClr val="C00000"/>
                </a:solidFill>
                <a:latin typeface="Times New Roman"/>
                <a:cs typeface="Times New Roman"/>
              </a:rPr>
              <a:t>ие</a:t>
            </a:r>
            <a:r>
              <a:rPr dirty="0" sz="2800" spc="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65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2800" spc="80" b="1" i="1">
                <a:solidFill>
                  <a:srgbClr val="C00000"/>
                </a:solidFill>
                <a:latin typeface="Times New Roman"/>
                <a:cs typeface="Times New Roman"/>
              </a:rPr>
              <a:t>слуги,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5089" y="1451635"/>
            <a:ext cx="442087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45"/>
              </a:lnSpc>
            </a:pPr>
            <a:r>
              <a:rPr dirty="0" sz="2800" spc="250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2800" spc="-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90" b="1" i="1">
                <a:solidFill>
                  <a:srgbClr val="C00000"/>
                </a:solidFill>
                <a:latin typeface="Times New Roman"/>
                <a:cs typeface="Times New Roman"/>
              </a:rPr>
              <a:t>ант</a:t>
            </a:r>
            <a:r>
              <a:rPr dirty="0" sz="2800" spc="-185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2800" spc="-5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800" spc="-105" b="1" i="1">
                <a:solidFill>
                  <a:srgbClr val="C00000"/>
                </a:solidFill>
                <a:latin typeface="Times New Roman"/>
                <a:cs typeface="Times New Roman"/>
              </a:rPr>
              <a:t>тмы</a:t>
            </a:r>
            <a:r>
              <a:rPr dirty="0" sz="2800" spc="-95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2800" spc="-85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800" spc="70" b="1" i="1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dirty="0" sz="2800" spc="60" b="1" i="1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dirty="0" sz="2800" spc="10" b="1" i="1">
                <a:solidFill>
                  <a:srgbClr val="C00000"/>
                </a:solidFill>
                <a:latin typeface="Times New Roman"/>
                <a:cs typeface="Times New Roman"/>
              </a:rPr>
              <a:t>ой</a:t>
            </a:r>
            <a:r>
              <a:rPr dirty="0" sz="2800" spc="3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10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280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2800" spc="-300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2800" spc="-54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2800" spc="-15" b="1" i="1">
                <a:solidFill>
                  <a:srgbClr val="C00000"/>
                </a:solidFill>
                <a:latin typeface="Times New Roman"/>
                <a:cs typeface="Times New Roman"/>
              </a:rPr>
              <a:t>еме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405" rIns="0" bIns="0" rtlCol="0" vert="horz">
            <a:spAutoFit/>
          </a:bodyPr>
          <a:lstStyle/>
          <a:p>
            <a:pPr algn="ctr" marL="88265">
              <a:lnSpc>
                <a:spcPct val="100000"/>
              </a:lnSpc>
            </a:pPr>
            <a:r>
              <a:rPr dirty="0" spc="-10" i="0">
                <a:latin typeface="Georgia"/>
                <a:cs typeface="Georgia"/>
              </a:rPr>
              <a:t>У</a:t>
            </a:r>
            <a:r>
              <a:rPr dirty="0" i="0">
                <a:latin typeface="Georgia"/>
                <a:cs typeface="Georgia"/>
              </a:rPr>
              <a:t>ст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но</a:t>
            </a:r>
            <a:r>
              <a:rPr dirty="0" spc="-10" i="0">
                <a:latin typeface="Georgia"/>
                <a:cs typeface="Georgia"/>
              </a:rPr>
              <a:t>в</a:t>
            </a:r>
            <a:r>
              <a:rPr dirty="0" i="0">
                <a:latin typeface="Georgia"/>
                <a:cs typeface="Georgia"/>
              </a:rPr>
              <a:t>ление</a:t>
            </a:r>
            <a:r>
              <a:rPr dirty="0" spc="-4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дополнит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льной</a:t>
            </a:r>
          </a:p>
          <a:p>
            <a:pPr algn="ctr" marL="89535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и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форм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ции</a:t>
            </a:r>
            <a:r>
              <a:rPr dirty="0" spc="-2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о к</a:t>
            </a:r>
            <a:r>
              <a:rPr dirty="0" spc="5" i="0">
                <a:latin typeface="Georgia"/>
                <a:cs typeface="Georgia"/>
              </a:rPr>
              <a:t>л</a:t>
            </a:r>
            <a:r>
              <a:rPr dirty="0" i="0">
                <a:latin typeface="Georgia"/>
                <a:cs typeface="Georgia"/>
              </a:rPr>
              <a:t>иенте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17457" y="6406422"/>
            <a:ext cx="2921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739162"/>
            <a:ext cx="7726045" cy="282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536C79"/>
              </a:buClr>
              <a:buSzPct val="118750"/>
              <a:buFont typeface="Arial"/>
              <a:buChar char="•"/>
              <a:tabLst>
                <a:tab pos="299720" algn="l"/>
              </a:tabLst>
            </a:pP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танавл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вается</a:t>
            </a:r>
            <a:r>
              <a:rPr dirty="0" sz="16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при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еме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6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обсл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живание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обсл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живании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endParaRPr sz="1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536C79"/>
              </a:buClr>
              <a:buSzPct val="118750"/>
              <a:buFont typeface="Arial"/>
              <a:buChar char="•"/>
              <a:tabLst>
                <a:tab pos="299720" algn="l"/>
              </a:tabLst>
            </a:pP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о,</a:t>
            </a:r>
            <a:r>
              <a:rPr dirty="0" sz="16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оказывающее</a:t>
            </a:r>
            <a:r>
              <a:rPr dirty="0" sz="1600" spc="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бу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галтер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:</a:t>
            </a:r>
            <a:endParaRPr sz="1600">
              <a:latin typeface="Georgia"/>
              <a:cs typeface="Georgia"/>
            </a:endParaRPr>
          </a:p>
          <a:p>
            <a:pPr lvl="1" marL="733425" indent="-286385">
              <a:lnSpc>
                <a:spcPct val="100000"/>
              </a:lnSpc>
              <a:spcBef>
                <a:spcPts val="1200"/>
              </a:spcBef>
              <a:buClr>
                <a:srgbClr val="536C79"/>
              </a:buClr>
              <a:buSzPct val="118750"/>
              <a:buFont typeface="Wingdings"/>
              <a:buChar char=""/>
              <a:tabLst>
                <a:tab pos="734060" algn="l"/>
              </a:tabLst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обязано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:</a:t>
            </a:r>
            <a:endParaRPr sz="1600">
              <a:latin typeface="Georgia"/>
              <a:cs typeface="Georgia"/>
            </a:endParaRPr>
          </a:p>
          <a:p>
            <a:pPr algn="just" lvl="2" marL="1272540" marR="5715" indent="-286385">
              <a:lnSpc>
                <a:spcPct val="100000"/>
              </a:lnSpc>
              <a:spcBef>
                <a:spcPts val="1200"/>
              </a:spcBef>
              <a:buClr>
                <a:srgbClr val="536C79"/>
              </a:buClr>
              <a:buFont typeface="Georgia"/>
              <a:buChar char="–"/>
              <a:tabLst>
                <a:tab pos="1273175" algn="l"/>
              </a:tabLst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пол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ать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нф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ац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ановле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аг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хара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тере</a:t>
            </a:r>
            <a:r>
              <a:rPr dirty="0" sz="16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овых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ношен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6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нта</a:t>
            </a:r>
            <a:r>
              <a:rPr dirty="0" sz="16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ним</a:t>
            </a:r>
            <a:endParaRPr sz="1600">
              <a:latin typeface="Georgia"/>
              <a:cs typeface="Georgia"/>
            </a:endParaRPr>
          </a:p>
          <a:p>
            <a:pPr algn="just" lvl="2" marL="1272540" marR="5080" indent="-286385">
              <a:lnSpc>
                <a:spcPct val="100000"/>
              </a:lnSpc>
              <a:spcBef>
                <a:spcPts val="1200"/>
              </a:spcBef>
              <a:buClr>
                <a:srgbClr val="536C79"/>
              </a:buClr>
              <a:buFont typeface="Georgia"/>
              <a:buChar char="–"/>
              <a:tabLst>
                <a:tab pos="1273175" algn="l"/>
              </a:tabLst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ать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боснованн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 </a:t>
            </a:r>
            <a:r>
              <a:rPr dirty="0" sz="16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ост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 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 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обст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яте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твах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меры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елению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регу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ярной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нове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ц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лей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</a:t>
            </a:r>
            <a:r>
              <a:rPr dirty="0" sz="1600" spc="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фин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нсов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хозя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ной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</a:t>
            </a:r>
            <a:r>
              <a:rPr dirty="0" sz="1600" spc="8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еятел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ост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  </a:t>
            </a:r>
            <a:r>
              <a:rPr dirty="0" sz="1600" spc="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сового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поло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овой</a:t>
            </a:r>
            <a:r>
              <a:rPr dirty="0" sz="16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реп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тации</a:t>
            </a:r>
            <a:r>
              <a:rPr dirty="0" sz="16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нта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5507" y="4696448"/>
            <a:ext cx="960119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536C79"/>
              </a:buClr>
              <a:buSzPct val="118750"/>
              <a:buFont typeface="Wingdings"/>
              <a:buChar char=""/>
              <a:tabLst>
                <a:tab pos="299720" algn="l"/>
              </a:tabLst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вправе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6845" y="4730362"/>
            <a:ext cx="30213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94130" algn="l"/>
                <a:tab pos="2884170" algn="l"/>
              </a:tabLst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ать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нов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нные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0614" y="4730362"/>
            <a:ext cx="1363980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5080" indent="-102235">
              <a:lnSpc>
                <a:spcPct val="100000"/>
              </a:lnSpc>
              <a:tabLst>
                <a:tab pos="1245870" algn="l"/>
              </a:tabLst>
            </a:pP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оступн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очни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2594" y="4730362"/>
            <a:ext cx="1534160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3040">
              <a:lnSpc>
                <a:spcPct val="100000"/>
              </a:lnSpc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живш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про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069" y="4974202"/>
            <a:ext cx="40665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08785" algn="l"/>
                <a:tab pos="2380615" algn="l"/>
                <a:tab pos="2771140" algn="l"/>
              </a:tabLst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обст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яте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твах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елению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2069" y="5218042"/>
            <a:ext cx="7004684" cy="71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денежн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 spc="1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ре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600" spc="1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1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(и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и)</a:t>
            </a:r>
            <a:r>
              <a:rPr dirty="0" sz="1600" spc="1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ино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1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тва</a:t>
            </a:r>
            <a:r>
              <a:rPr dirty="0" sz="1600" spc="18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кли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.</a:t>
            </a:r>
            <a:r>
              <a:rPr dirty="0" sz="1600" spc="16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ктер</a:t>
            </a:r>
            <a:r>
              <a:rPr dirty="0" sz="1600" spc="1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1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объем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таких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6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ре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де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яют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8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том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8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уровня)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совершен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нтами</a:t>
            </a:r>
            <a:r>
              <a:rPr dirty="0" sz="16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операц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6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лях</a:t>
            </a:r>
            <a:r>
              <a:rPr dirty="0" sz="16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ФТ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017" rIns="0" bIns="0" rtlCol="0" vert="horz">
            <a:spAutoFit/>
          </a:bodyPr>
          <a:lstStyle/>
          <a:p>
            <a:pPr marL="635635" marR="5080" indent="-182880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Меры</a:t>
            </a:r>
            <a:r>
              <a:rPr dirty="0" spc="-2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по </a:t>
            </a:r>
            <a:r>
              <a:rPr dirty="0" spc="-10" i="0">
                <a:latin typeface="Georgia"/>
                <a:cs typeface="Georgia"/>
              </a:rPr>
              <a:t>за</a:t>
            </a:r>
            <a:r>
              <a:rPr dirty="0" i="0">
                <a:latin typeface="Georgia"/>
                <a:cs typeface="Georgia"/>
              </a:rPr>
              <a:t>мор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живанию</a:t>
            </a:r>
            <a:r>
              <a:rPr dirty="0" spc="-2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(блокиро</a:t>
            </a:r>
            <a:r>
              <a:rPr dirty="0" spc="-10" i="0">
                <a:latin typeface="Georgia"/>
                <a:cs typeface="Georgia"/>
              </a:rPr>
              <a:t>ва</a:t>
            </a:r>
            <a:r>
              <a:rPr dirty="0" i="0">
                <a:latin typeface="Georgia"/>
                <a:cs typeface="Georgia"/>
              </a:rPr>
              <a:t>н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ю)</a:t>
            </a:r>
            <a:r>
              <a:rPr dirty="0" i="0">
                <a:latin typeface="Georgia"/>
                <a:cs typeface="Georgia"/>
              </a:rPr>
              <a:t> денежных</a:t>
            </a:r>
            <a:r>
              <a:rPr dirty="0" spc="-3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средств</a:t>
            </a:r>
            <a:r>
              <a:rPr dirty="0" spc="-3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или</a:t>
            </a:r>
            <a:r>
              <a:rPr dirty="0" spc="-1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и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ого</a:t>
            </a:r>
            <a:r>
              <a:rPr dirty="0" spc="1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иму</a:t>
            </a:r>
            <a:r>
              <a:rPr dirty="0" spc="5" i="0">
                <a:latin typeface="Georgia"/>
                <a:cs typeface="Georgia"/>
              </a:rPr>
              <a:t>щ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ства</a:t>
            </a:r>
          </a:p>
        </p:txBody>
      </p:sp>
      <p:sp>
        <p:nvSpPr>
          <p:cNvPr id="3" name="object 3"/>
          <p:cNvSpPr/>
          <p:nvPr/>
        </p:nvSpPr>
        <p:spPr>
          <a:xfrm>
            <a:off x="594359" y="1667255"/>
            <a:ext cx="3999738" cy="4487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7834" y="2048757"/>
            <a:ext cx="3616325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825"/>
              </a:lnSpc>
            </a:pP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Замор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жи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ие</a:t>
            </a:r>
            <a:r>
              <a:rPr dirty="0" sz="1600" spc="4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б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ок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ир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ов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ts val="1825"/>
              </a:lnSpc>
            </a:pP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де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еж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ых</a:t>
            </a:r>
            <a:r>
              <a:rPr dirty="0" sz="1600" spc="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ср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дс</a:t>
            </a:r>
            <a:r>
              <a:rPr dirty="0" sz="1600" spc="-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3647" y="2551176"/>
            <a:ext cx="3141726" cy="1511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89126" y="3029399"/>
            <a:ext cx="275145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ts val="13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 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твлять</a:t>
            </a:r>
            <a:r>
              <a:rPr dirty="0" sz="12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нежными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 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нными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ми,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рин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жа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ими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нту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4296" y="1667255"/>
            <a:ext cx="3999738" cy="4488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18634" y="2048757"/>
            <a:ext cx="3616325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825"/>
              </a:lnSpc>
            </a:pP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Замор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жи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ие</a:t>
            </a:r>
            <a:r>
              <a:rPr dirty="0" sz="1600" spc="4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б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ок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ир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ов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1600">
              <a:latin typeface="Georgia"/>
              <a:cs typeface="Georgia"/>
            </a:endParaRPr>
          </a:p>
          <a:p>
            <a:pPr algn="ctr" marL="635">
              <a:lnSpc>
                <a:spcPts val="1825"/>
              </a:lnSpc>
            </a:pP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мущест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68823" y="2551176"/>
            <a:ext cx="3140202" cy="1511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22875" y="3111695"/>
            <a:ext cx="28416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48285">
              <a:lnSpc>
                <a:spcPts val="13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 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твлять</a:t>
            </a:r>
            <a:r>
              <a:rPr dirty="0" sz="12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ство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принадлежа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2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клиенту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1936" y="4082796"/>
            <a:ext cx="7201661" cy="1863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73302" y="4264093"/>
            <a:ext cx="6680200" cy="145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Прим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няют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м:</a:t>
            </a:r>
            <a:endParaRPr sz="1200">
              <a:latin typeface="Georgia"/>
              <a:cs typeface="Georgia"/>
            </a:endParaRPr>
          </a:p>
          <a:p>
            <a:pPr algn="just" marL="184785" marR="5080" indent="-172085">
              <a:lnSpc>
                <a:spcPct val="100000"/>
              </a:lnSpc>
              <a:buClr>
                <a:srgbClr val="536C79"/>
              </a:buClr>
              <a:buFont typeface="Wingdings"/>
              <a:buChar char=""/>
              <a:tabLst>
                <a:tab pos="185420" algn="l"/>
              </a:tabLst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включ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нным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п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нь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отнош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которых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 об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прича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тнос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эк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кой</a:t>
            </a:r>
            <a:r>
              <a:rPr dirty="0" sz="12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яте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ьнос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 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ррор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му,</a:t>
            </a:r>
            <a:endParaRPr sz="1200">
              <a:latin typeface="Georgia"/>
              <a:cs typeface="Georgia"/>
            </a:endParaRPr>
          </a:p>
          <a:p>
            <a:pPr marL="184785" indent="-172085">
              <a:lnSpc>
                <a:spcPct val="100000"/>
              </a:lnSpc>
              <a:buClr>
                <a:srgbClr val="536C79"/>
              </a:buClr>
              <a:buFont typeface="Wingdings"/>
              <a:buChar char=""/>
              <a:tabLst>
                <a:tab pos="185420" algn="l"/>
              </a:tabLst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включ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нным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п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нь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отнош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которых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 об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прича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тнос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  <a:p>
            <a:pPr marL="184785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жия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асс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ового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нич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тож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endParaRPr sz="1200">
              <a:latin typeface="Georgia"/>
              <a:cs typeface="Georgia"/>
            </a:endParaRPr>
          </a:p>
          <a:p>
            <a:pPr algn="just" marL="184785" marR="5080" indent="-172085">
              <a:lnSpc>
                <a:spcPct val="100000"/>
              </a:lnSpc>
              <a:buClr>
                <a:srgbClr val="536C79"/>
              </a:buClr>
              <a:buFont typeface="Wingdings"/>
              <a:buChar char=""/>
              <a:tabLst>
                <a:tab pos="185420" algn="l"/>
              </a:tabLst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ние </a:t>
            </a:r>
            <a:r>
              <a:rPr dirty="0" sz="1200" spc="1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 </a:t>
            </a:r>
            <a:r>
              <a:rPr dirty="0" sz="1200" spc="1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нии </a:t>
            </a:r>
            <a:r>
              <a:rPr dirty="0" sz="1200" spc="1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(бл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ван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и)  </a:t>
            </a:r>
            <a:r>
              <a:rPr dirty="0" sz="1200" spc="-1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нежных </a:t>
            </a:r>
            <a:r>
              <a:rPr dirty="0" sz="1200" spc="1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  </a:t>
            </a:r>
            <a:r>
              <a:rPr dirty="0" sz="1200" spc="-1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  </a:t>
            </a:r>
            <a:r>
              <a:rPr dirty="0" sz="1200" spc="-1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иного  </a:t>
            </a:r>
            <a:r>
              <a:rPr dirty="0" sz="1200" spc="-1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которых  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инято  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твенным  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координ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ионным  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1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  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унк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 прот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вод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твию</a:t>
            </a:r>
            <a:r>
              <a:rPr dirty="0" sz="12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рования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террориз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5955" y="289391"/>
            <a:ext cx="74879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0755" marR="5080" indent="-948690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Прим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нен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м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р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dirty="0" sz="2000" spc="1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замораж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ию</a:t>
            </a:r>
            <a:r>
              <a:rPr dirty="0" sz="2000" spc="-4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(блокиро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ва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ни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ю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)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денежных</a:t>
            </a:r>
            <a:r>
              <a:rPr dirty="0" sz="200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средств</a:t>
            </a:r>
            <a:r>
              <a:rPr dirty="0" sz="200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или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ого</a:t>
            </a:r>
            <a:r>
              <a:rPr dirty="0" sz="2000" spc="1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иму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щ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ства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9085" marR="5715" indent="-286385">
              <a:lnSpc>
                <a:spcPct val="100000"/>
              </a:lnSpc>
              <a:buClr>
                <a:srgbClr val="536C79"/>
              </a:buClr>
              <a:buSzPct val="118750"/>
              <a:buFont typeface="Arial"/>
              <a:buChar char="•"/>
              <a:tabLst>
                <a:tab pos="299720" algn="l"/>
                <a:tab pos="1047115" algn="l"/>
                <a:tab pos="1473835" algn="l"/>
                <a:tab pos="3240405" algn="l"/>
                <a:tab pos="5002530" algn="l"/>
                <a:tab pos="6170295" algn="l"/>
                <a:tab pos="7075805" algn="l"/>
                <a:tab pos="7633334" algn="l"/>
              </a:tabLst>
            </a:pPr>
            <a:r>
              <a:rPr dirty="0" spc="-10"/>
              <a:t>М</a:t>
            </a:r>
            <a:r>
              <a:rPr dirty="0" spc="-10"/>
              <a:t>еры</a:t>
            </a:r>
            <a:r>
              <a:rPr dirty="0"/>
              <a:t>	</a:t>
            </a:r>
            <a:r>
              <a:rPr dirty="0" spc="-15"/>
              <a:t>п</a:t>
            </a:r>
            <a:r>
              <a:rPr dirty="0" spc="-10"/>
              <a:t>о</a:t>
            </a:r>
            <a:r>
              <a:rPr dirty="0"/>
              <a:t>	</a:t>
            </a:r>
            <a:r>
              <a:rPr dirty="0" spc="-10"/>
              <a:t>з</a:t>
            </a:r>
            <a:r>
              <a:rPr dirty="0" spc="-5"/>
              <a:t>а</a:t>
            </a:r>
            <a:r>
              <a:rPr dirty="0" spc="-10"/>
              <a:t>м</a:t>
            </a:r>
            <a:r>
              <a:rPr dirty="0" spc="-10"/>
              <a:t>ора</a:t>
            </a:r>
            <a:r>
              <a:rPr dirty="0" spc="-10"/>
              <a:t>ж</a:t>
            </a:r>
            <a:r>
              <a:rPr dirty="0" spc="-10"/>
              <a:t>и</a:t>
            </a:r>
            <a:r>
              <a:rPr dirty="0" spc="-5"/>
              <a:t>в</a:t>
            </a:r>
            <a:r>
              <a:rPr dirty="0" spc="-10"/>
              <a:t>ан</a:t>
            </a:r>
            <a:r>
              <a:rPr dirty="0" spc="-15"/>
              <a:t>и</a:t>
            </a:r>
            <a:r>
              <a:rPr dirty="0" spc="-15"/>
              <a:t>ю</a:t>
            </a:r>
            <a:r>
              <a:rPr dirty="0"/>
              <a:t>	</a:t>
            </a:r>
            <a:r>
              <a:rPr dirty="0"/>
              <a:t>(</a:t>
            </a:r>
            <a:r>
              <a:rPr dirty="0" spc="-10"/>
              <a:t>блок</a:t>
            </a:r>
            <a:r>
              <a:rPr dirty="0" spc="-20"/>
              <a:t>и</a:t>
            </a:r>
            <a:r>
              <a:rPr dirty="0" spc="-10"/>
              <a:t>ров</a:t>
            </a:r>
            <a:r>
              <a:rPr dirty="0" spc="-5"/>
              <a:t>а</a:t>
            </a:r>
            <a:r>
              <a:rPr dirty="0" spc="-10"/>
              <a:t>ни</a:t>
            </a:r>
            <a:r>
              <a:rPr dirty="0" spc="-20"/>
              <a:t>ю</a:t>
            </a:r>
            <a:r>
              <a:rPr dirty="0" spc="-10"/>
              <a:t>)</a:t>
            </a:r>
            <a:r>
              <a:rPr dirty="0"/>
              <a:t>	</a:t>
            </a:r>
            <a:r>
              <a:rPr dirty="0" spc="-20"/>
              <a:t>д</a:t>
            </a:r>
            <a:r>
              <a:rPr dirty="0" spc="-10"/>
              <a:t>е</a:t>
            </a:r>
            <a:r>
              <a:rPr dirty="0" spc="-5"/>
              <a:t>н</a:t>
            </a:r>
            <a:r>
              <a:rPr dirty="0" spc="-15"/>
              <a:t>еж</a:t>
            </a:r>
            <a:r>
              <a:rPr dirty="0"/>
              <a:t>н</a:t>
            </a:r>
            <a:r>
              <a:rPr dirty="0" spc="-15"/>
              <a:t>ых</a:t>
            </a:r>
            <a:r>
              <a:rPr dirty="0"/>
              <a:t>	</a:t>
            </a:r>
            <a:r>
              <a:rPr dirty="0" spc="-5"/>
              <a:t>с</a:t>
            </a:r>
            <a:r>
              <a:rPr dirty="0" spc="-10"/>
              <a:t>р</a:t>
            </a:r>
            <a:r>
              <a:rPr dirty="0" spc="-5"/>
              <a:t>е</a:t>
            </a:r>
            <a:r>
              <a:rPr dirty="0" spc="-20"/>
              <a:t>д</a:t>
            </a:r>
            <a:r>
              <a:rPr dirty="0" spc="-10"/>
              <a:t>ств</a:t>
            </a:r>
            <a:r>
              <a:rPr dirty="0"/>
              <a:t>	</a:t>
            </a:r>
            <a:r>
              <a:rPr dirty="0" spc="-10"/>
              <a:t>и</a:t>
            </a:r>
            <a:r>
              <a:rPr dirty="0" spc="-20"/>
              <a:t>л</a:t>
            </a:r>
            <a:r>
              <a:rPr dirty="0" spc="-10"/>
              <a:t>и</a:t>
            </a:r>
            <a:r>
              <a:rPr dirty="0"/>
              <a:t>	</a:t>
            </a:r>
            <a:r>
              <a:rPr dirty="0" spc="-5"/>
              <a:t>и</a:t>
            </a:r>
            <a:r>
              <a:rPr dirty="0" spc="-10"/>
              <a:t>но</a:t>
            </a:r>
            <a:r>
              <a:rPr dirty="0" spc="-5"/>
              <a:t>г</a:t>
            </a:r>
            <a:r>
              <a:rPr dirty="0" spc="-10"/>
              <a:t>о</a:t>
            </a:r>
            <a:r>
              <a:rPr dirty="0" spc="-10"/>
              <a:t> и</a:t>
            </a:r>
            <a:r>
              <a:rPr dirty="0" spc="-25"/>
              <a:t>м</a:t>
            </a:r>
            <a:r>
              <a:rPr dirty="0" spc="-15"/>
              <a:t>у</a:t>
            </a:r>
            <a:r>
              <a:rPr dirty="0" spc="-15"/>
              <a:t>ще</a:t>
            </a:r>
            <a:r>
              <a:rPr dirty="0" spc="-20"/>
              <a:t>с</a:t>
            </a:r>
            <a:r>
              <a:rPr dirty="0" spc="-10"/>
              <a:t>тва</a:t>
            </a:r>
            <a:r>
              <a:rPr dirty="0" spc="45"/>
              <a:t> </a:t>
            </a:r>
            <a:r>
              <a:rPr dirty="0" spc="-10"/>
              <a:t>пр</a:t>
            </a:r>
            <a:r>
              <a:rPr dirty="0" spc="-15"/>
              <a:t>и</a:t>
            </a:r>
            <a:r>
              <a:rPr dirty="0" spc="-10"/>
              <a:t>меняются</a:t>
            </a:r>
            <a:r>
              <a:rPr dirty="0" spc="20"/>
              <a:t> </a:t>
            </a:r>
            <a:r>
              <a:rPr dirty="0" spc="-10"/>
              <a:t>неза</a:t>
            </a:r>
            <a:r>
              <a:rPr dirty="0" spc="-20"/>
              <a:t>м</a:t>
            </a:r>
            <a:r>
              <a:rPr dirty="0" spc="-10"/>
              <a:t>е</a:t>
            </a:r>
            <a:r>
              <a:rPr dirty="0" spc="-20"/>
              <a:t>д</a:t>
            </a:r>
            <a:r>
              <a:rPr dirty="0" spc="-10"/>
              <a:t>л</a:t>
            </a:r>
            <a:r>
              <a:rPr dirty="0" spc="-20"/>
              <a:t>и</a:t>
            </a:r>
            <a:r>
              <a:rPr dirty="0" spc="-10"/>
              <a:t>те</a:t>
            </a:r>
            <a:r>
              <a:rPr dirty="0" spc="-5"/>
              <a:t>л</a:t>
            </a:r>
            <a:r>
              <a:rPr dirty="0" spc="-10"/>
              <a:t>ьно,</a:t>
            </a:r>
            <a:r>
              <a:rPr dirty="0" spc="75"/>
              <a:t> </a:t>
            </a:r>
            <a:r>
              <a:rPr dirty="0" spc="-10"/>
              <a:t>но</a:t>
            </a:r>
            <a:r>
              <a:rPr dirty="0"/>
              <a:t> </a:t>
            </a:r>
            <a:r>
              <a:rPr dirty="0" spc="-10"/>
              <a:t>не</a:t>
            </a:r>
            <a:r>
              <a:rPr dirty="0" spc="5"/>
              <a:t> </a:t>
            </a:r>
            <a:r>
              <a:rPr dirty="0" spc="-10"/>
              <a:t>поздн</a:t>
            </a:r>
            <a:r>
              <a:rPr dirty="0" spc="-20"/>
              <a:t>е</a:t>
            </a:r>
            <a:r>
              <a:rPr dirty="0" spc="-10"/>
              <a:t>е</a:t>
            </a:r>
            <a:r>
              <a:rPr dirty="0" spc="30"/>
              <a:t> </a:t>
            </a:r>
            <a:r>
              <a:rPr dirty="0" spc="-10"/>
              <a:t>одно</a:t>
            </a:r>
            <a:r>
              <a:rPr dirty="0" spc="-5"/>
              <a:t>г</a:t>
            </a:r>
            <a:r>
              <a:rPr dirty="0" spc="-10"/>
              <a:t>о</a:t>
            </a:r>
            <a:r>
              <a:rPr dirty="0" spc="15"/>
              <a:t> </a:t>
            </a:r>
            <a:r>
              <a:rPr dirty="0" spc="-10"/>
              <a:t>рабочего</a:t>
            </a:r>
            <a:r>
              <a:rPr dirty="0" spc="15"/>
              <a:t> </a:t>
            </a:r>
            <a:r>
              <a:rPr dirty="0" spc="-10"/>
              <a:t>дн</a:t>
            </a:r>
            <a:r>
              <a:rPr dirty="0" spc="-15"/>
              <a:t>я</a:t>
            </a:r>
            <a:r>
              <a:rPr dirty="0" spc="-5">
                <a:latin typeface="Georgia"/>
                <a:cs typeface="Georgia"/>
              </a:rPr>
              <a:t>:</a:t>
            </a:r>
          </a:p>
          <a:p>
            <a:pPr algn="just" lvl="1" marL="733425" marR="6350" indent="-286385">
              <a:lnSpc>
                <a:spcPct val="100000"/>
              </a:lnSpc>
              <a:spcBef>
                <a:spcPts val="1200"/>
              </a:spcBef>
              <a:buClr>
                <a:srgbClr val="536C79"/>
              </a:buClr>
              <a:buFont typeface="Wingdings"/>
              <a:buChar char=""/>
              <a:tabLst>
                <a:tab pos="734060" algn="l"/>
              </a:tabLst>
            </a:pP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еще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циальном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0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Интер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са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600" spc="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финмон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тор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нга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ин</a:t>
            </a:r>
            <a:r>
              <a:rPr dirty="0" sz="1600" spc="-2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вк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аниз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еского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лица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л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ц,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кот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рых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имеются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ден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стности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экстрем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ст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кой</a:t>
            </a:r>
            <a:r>
              <a:rPr dirty="0" sz="16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еятельно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r>
              <a:rPr dirty="0" sz="16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террориз</a:t>
            </a:r>
            <a:r>
              <a:rPr dirty="0" sz="1600" spc="-2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endParaRPr sz="1600">
              <a:latin typeface="Georgia"/>
              <a:cs typeface="Georgia"/>
            </a:endParaRPr>
          </a:p>
          <a:p>
            <a:pPr algn="just" lvl="1" marL="733425" marR="5080" indent="-286385">
              <a:lnSpc>
                <a:spcPct val="100000"/>
              </a:lnSpc>
              <a:spcBef>
                <a:spcPts val="1200"/>
              </a:spcBef>
              <a:buClr>
                <a:srgbClr val="536C79"/>
              </a:buClr>
              <a:buFont typeface="Wingdings"/>
              <a:buChar char=""/>
              <a:tabLst>
                <a:tab pos="734060" algn="l"/>
              </a:tabLst>
            </a:pP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альном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Интер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сай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8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Росфинмониторинга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ре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ер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14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аж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(бл</a:t>
            </a:r>
            <a:r>
              <a:rPr dirty="0" sz="1600" spc="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нию)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де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жн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сре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ств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14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0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тва,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ент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14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 </a:t>
            </a:r>
            <a:r>
              <a:rPr dirty="0" sz="1600" spc="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ношении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кот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рых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имею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оста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очн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основ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оз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ева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ри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1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террори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тич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ск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6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деяте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ьнос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(в</a:t>
            </a:r>
            <a:r>
              <a:rPr dirty="0" sz="16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том</a:t>
            </a:r>
            <a:r>
              <a:rPr dirty="0" sz="16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сле</a:t>
            </a:r>
            <a:r>
              <a:rPr dirty="0" sz="16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нс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600" spc="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ию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террори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а)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при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тствии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оснований</a:t>
            </a:r>
            <a:r>
              <a:rPr dirty="0" sz="16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включения</a:t>
            </a:r>
            <a:r>
              <a:rPr dirty="0" sz="16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казанный</a:t>
            </a:r>
            <a:r>
              <a:rPr dirty="0" sz="16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пер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чень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247" y="5052472"/>
            <a:ext cx="6473825" cy="506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536C79"/>
              </a:buClr>
              <a:buSzPct val="118750"/>
              <a:buFont typeface="Arial"/>
              <a:buChar char="•"/>
              <a:tabLst>
                <a:tab pos="299720" algn="l"/>
                <a:tab pos="1170940" algn="l"/>
                <a:tab pos="2797175" algn="l"/>
                <a:tab pos="4464685" algn="l"/>
                <a:tab pos="5450840" algn="l"/>
              </a:tabLst>
            </a:pP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казы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щее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бухг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лт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рск</a:t>
            </a:r>
            <a:r>
              <a:rPr dirty="0" sz="1600" spc="-2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ги,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обя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ано</a:t>
            </a:r>
            <a:endParaRPr sz="16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tabLst>
                <a:tab pos="2333625" algn="l"/>
                <a:tab pos="2606675" algn="l"/>
                <a:tab pos="3970654" algn="l"/>
                <a:tab pos="4491990" algn="l"/>
                <a:tab pos="4886960" algn="l"/>
              </a:tabLst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проинфор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ир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вать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при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ме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нении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ер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мора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ива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ию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0715" y="5086479"/>
            <a:ext cx="169227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заме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2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endParaRPr sz="1600">
              <a:latin typeface="Georgia"/>
              <a:cs typeface="Georgia"/>
            </a:endParaRPr>
          </a:p>
          <a:p>
            <a:pPr algn="ctr" marL="97155">
              <a:lnSpc>
                <a:spcPct val="100000"/>
              </a:lnSpc>
            </a:pP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(бл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6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759" y="5574684"/>
            <a:ext cx="66294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жных</a:t>
            </a:r>
            <a:r>
              <a:rPr dirty="0" sz="16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ср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ед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ств</a:t>
            </a:r>
            <a:r>
              <a:rPr dirty="0" sz="16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иного</a:t>
            </a:r>
            <a:r>
              <a:rPr dirty="0" sz="16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600" spc="-15">
                <a:solidFill>
                  <a:srgbClr val="536C79"/>
                </a:solidFill>
                <a:latin typeface="Georgia"/>
                <a:cs typeface="Georgia"/>
              </a:rPr>
              <a:t>ще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тва</a:t>
            </a:r>
            <a:r>
              <a:rPr dirty="0" sz="16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нта</a:t>
            </a:r>
            <a:r>
              <a:rPr dirty="0" sz="16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Росф</a:t>
            </a:r>
            <a:r>
              <a:rPr dirty="0" sz="16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536C79"/>
                </a:solidFill>
                <a:latin typeface="Georgia"/>
                <a:cs typeface="Georgia"/>
              </a:rPr>
              <a:t>нмониторинг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3113" rIns="0" bIns="0" rtlCol="0" vert="horz">
            <a:spAutoFit/>
          </a:bodyPr>
          <a:lstStyle/>
          <a:p>
            <a:pPr marL="1341755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Пу</a:t>
            </a:r>
            <a:r>
              <a:rPr dirty="0" spc="-10" i="0">
                <a:latin typeface="Georgia"/>
                <a:cs typeface="Georgia"/>
              </a:rPr>
              <a:t>б</a:t>
            </a:r>
            <a:r>
              <a:rPr dirty="0" i="0">
                <a:latin typeface="Georgia"/>
                <a:cs typeface="Georgia"/>
              </a:rPr>
              <a:t>личные</a:t>
            </a:r>
            <a:r>
              <a:rPr dirty="0" spc="-2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должностные</a:t>
            </a:r>
            <a:r>
              <a:rPr dirty="0" spc="-1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лица</a:t>
            </a:r>
          </a:p>
        </p:txBody>
      </p:sp>
      <p:sp>
        <p:nvSpPr>
          <p:cNvPr id="3" name="object 3"/>
          <p:cNvSpPr/>
          <p:nvPr/>
        </p:nvSpPr>
        <p:spPr>
          <a:xfrm>
            <a:off x="2422651" y="2910839"/>
            <a:ext cx="1376045" cy="542925"/>
          </a:xfrm>
          <a:custGeom>
            <a:avLst/>
            <a:gdLst/>
            <a:ahLst/>
            <a:cxnLst/>
            <a:rect l="l" t="t" r="r" b="b"/>
            <a:pathLst>
              <a:path w="1376045" h="542925">
                <a:moveTo>
                  <a:pt x="1376045" y="5429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5232" y="2976498"/>
            <a:ext cx="1215390" cy="479425"/>
          </a:xfrm>
          <a:custGeom>
            <a:avLst/>
            <a:gdLst/>
            <a:ahLst/>
            <a:cxnLst/>
            <a:rect l="l" t="t" r="r" b="b"/>
            <a:pathLst>
              <a:path w="1215389" h="479425">
                <a:moveTo>
                  <a:pt x="0" y="479425"/>
                </a:moveTo>
                <a:lnTo>
                  <a:pt x="1215389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1472" y="4196715"/>
            <a:ext cx="1423035" cy="588010"/>
          </a:xfrm>
          <a:custGeom>
            <a:avLst/>
            <a:gdLst/>
            <a:ahLst/>
            <a:cxnLst/>
            <a:rect l="l" t="t" r="r" b="b"/>
            <a:pathLst>
              <a:path w="1423034" h="588010">
                <a:moveTo>
                  <a:pt x="0" y="0"/>
                </a:moveTo>
                <a:lnTo>
                  <a:pt x="1422780" y="587756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8635" y="4196460"/>
            <a:ext cx="1249680" cy="594360"/>
          </a:xfrm>
          <a:custGeom>
            <a:avLst/>
            <a:gdLst/>
            <a:ahLst/>
            <a:cxnLst/>
            <a:rect l="l" t="t" r="r" b="b"/>
            <a:pathLst>
              <a:path w="1249679" h="594360">
                <a:moveTo>
                  <a:pt x="1249299" y="0"/>
                </a:moveTo>
                <a:lnTo>
                  <a:pt x="0" y="594106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8632" y="2672714"/>
            <a:ext cx="1905" cy="322580"/>
          </a:xfrm>
          <a:custGeom>
            <a:avLst/>
            <a:gdLst/>
            <a:ahLst/>
            <a:cxnLst/>
            <a:rect l="l" t="t" r="r" b="b"/>
            <a:pathLst>
              <a:path w="1904" h="322580">
                <a:moveTo>
                  <a:pt x="1777" y="32245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59808" y="4576571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1"/>
                </a:lnTo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9311" y="2935223"/>
            <a:ext cx="1794510" cy="1741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57573" y="3528390"/>
            <a:ext cx="1158875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ts val="1300"/>
              </a:lnSpc>
            </a:pP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200" spc="-10" b="1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бличные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 должностные лица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0459" y="1630667"/>
            <a:ext cx="1732788" cy="1126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55720" y="1781568"/>
            <a:ext cx="1414272" cy="848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38371" y="1662683"/>
            <a:ext cx="1621790" cy="1015365"/>
          </a:xfrm>
          <a:custGeom>
            <a:avLst/>
            <a:gdLst/>
            <a:ahLst/>
            <a:cxnLst/>
            <a:rect l="l" t="t" r="r" b="b"/>
            <a:pathLst>
              <a:path w="1621789" h="1015364">
                <a:moveTo>
                  <a:pt x="810767" y="0"/>
                </a:moveTo>
                <a:lnTo>
                  <a:pt x="744268" y="1682"/>
                </a:lnTo>
                <a:lnTo>
                  <a:pt x="679250" y="6641"/>
                </a:lnTo>
                <a:lnTo>
                  <a:pt x="615922" y="14748"/>
                </a:lnTo>
                <a:lnTo>
                  <a:pt x="554492" y="25871"/>
                </a:lnTo>
                <a:lnTo>
                  <a:pt x="495169" y="39879"/>
                </a:lnTo>
                <a:lnTo>
                  <a:pt x="438161" y="56643"/>
                </a:lnTo>
                <a:lnTo>
                  <a:pt x="383677" y="76031"/>
                </a:lnTo>
                <a:lnTo>
                  <a:pt x="331927" y="97913"/>
                </a:lnTo>
                <a:lnTo>
                  <a:pt x="283117" y="122159"/>
                </a:lnTo>
                <a:lnTo>
                  <a:pt x="237458" y="148637"/>
                </a:lnTo>
                <a:lnTo>
                  <a:pt x="195157" y="177218"/>
                </a:lnTo>
                <a:lnTo>
                  <a:pt x="156423" y="207769"/>
                </a:lnTo>
                <a:lnTo>
                  <a:pt x="121465" y="240162"/>
                </a:lnTo>
                <a:lnTo>
                  <a:pt x="90491" y="274266"/>
                </a:lnTo>
                <a:lnTo>
                  <a:pt x="63710" y="309949"/>
                </a:lnTo>
                <a:lnTo>
                  <a:pt x="41330" y="347081"/>
                </a:lnTo>
                <a:lnTo>
                  <a:pt x="23561" y="385532"/>
                </a:lnTo>
                <a:lnTo>
                  <a:pt x="10610" y="425171"/>
                </a:lnTo>
                <a:lnTo>
                  <a:pt x="2687" y="465868"/>
                </a:lnTo>
                <a:lnTo>
                  <a:pt x="0" y="507491"/>
                </a:lnTo>
                <a:lnTo>
                  <a:pt x="2687" y="549115"/>
                </a:lnTo>
                <a:lnTo>
                  <a:pt x="10610" y="589812"/>
                </a:lnTo>
                <a:lnTo>
                  <a:pt x="23561" y="629451"/>
                </a:lnTo>
                <a:lnTo>
                  <a:pt x="41330" y="667902"/>
                </a:lnTo>
                <a:lnTo>
                  <a:pt x="63710" y="705034"/>
                </a:lnTo>
                <a:lnTo>
                  <a:pt x="90491" y="740717"/>
                </a:lnTo>
                <a:lnTo>
                  <a:pt x="121465" y="774821"/>
                </a:lnTo>
                <a:lnTo>
                  <a:pt x="156423" y="807214"/>
                </a:lnTo>
                <a:lnTo>
                  <a:pt x="195157" y="837765"/>
                </a:lnTo>
                <a:lnTo>
                  <a:pt x="237458" y="866346"/>
                </a:lnTo>
                <a:lnTo>
                  <a:pt x="283117" y="892824"/>
                </a:lnTo>
                <a:lnTo>
                  <a:pt x="331927" y="917070"/>
                </a:lnTo>
                <a:lnTo>
                  <a:pt x="383677" y="938952"/>
                </a:lnTo>
                <a:lnTo>
                  <a:pt x="438161" y="958340"/>
                </a:lnTo>
                <a:lnTo>
                  <a:pt x="495169" y="975104"/>
                </a:lnTo>
                <a:lnTo>
                  <a:pt x="554492" y="989112"/>
                </a:lnTo>
                <a:lnTo>
                  <a:pt x="615922" y="1000235"/>
                </a:lnTo>
                <a:lnTo>
                  <a:pt x="679250" y="1008342"/>
                </a:lnTo>
                <a:lnTo>
                  <a:pt x="744268" y="1013301"/>
                </a:lnTo>
                <a:lnTo>
                  <a:pt x="810767" y="1014983"/>
                </a:lnTo>
                <a:lnTo>
                  <a:pt x="877267" y="1013301"/>
                </a:lnTo>
                <a:lnTo>
                  <a:pt x="942285" y="1008342"/>
                </a:lnTo>
                <a:lnTo>
                  <a:pt x="1005613" y="1000235"/>
                </a:lnTo>
                <a:lnTo>
                  <a:pt x="1067043" y="989112"/>
                </a:lnTo>
                <a:lnTo>
                  <a:pt x="1126366" y="975104"/>
                </a:lnTo>
                <a:lnTo>
                  <a:pt x="1183374" y="958340"/>
                </a:lnTo>
                <a:lnTo>
                  <a:pt x="1237858" y="938952"/>
                </a:lnTo>
                <a:lnTo>
                  <a:pt x="1289608" y="917070"/>
                </a:lnTo>
                <a:lnTo>
                  <a:pt x="1338418" y="892824"/>
                </a:lnTo>
                <a:lnTo>
                  <a:pt x="1384077" y="866346"/>
                </a:lnTo>
                <a:lnTo>
                  <a:pt x="1426378" y="837765"/>
                </a:lnTo>
                <a:lnTo>
                  <a:pt x="1465112" y="807214"/>
                </a:lnTo>
                <a:lnTo>
                  <a:pt x="1500070" y="774821"/>
                </a:lnTo>
                <a:lnTo>
                  <a:pt x="1531044" y="740717"/>
                </a:lnTo>
                <a:lnTo>
                  <a:pt x="1557825" y="705034"/>
                </a:lnTo>
                <a:lnTo>
                  <a:pt x="1580205" y="667902"/>
                </a:lnTo>
                <a:lnTo>
                  <a:pt x="1597974" y="629451"/>
                </a:lnTo>
                <a:lnTo>
                  <a:pt x="1610925" y="589812"/>
                </a:lnTo>
                <a:lnTo>
                  <a:pt x="1618848" y="549115"/>
                </a:lnTo>
                <a:lnTo>
                  <a:pt x="1621536" y="507491"/>
                </a:lnTo>
                <a:lnTo>
                  <a:pt x="1618848" y="465868"/>
                </a:lnTo>
                <a:lnTo>
                  <a:pt x="1610925" y="425171"/>
                </a:lnTo>
                <a:lnTo>
                  <a:pt x="1597974" y="385532"/>
                </a:lnTo>
                <a:lnTo>
                  <a:pt x="1580205" y="347081"/>
                </a:lnTo>
                <a:lnTo>
                  <a:pt x="1557825" y="309949"/>
                </a:lnTo>
                <a:lnTo>
                  <a:pt x="1531044" y="274266"/>
                </a:lnTo>
                <a:lnTo>
                  <a:pt x="1500070" y="240162"/>
                </a:lnTo>
                <a:lnTo>
                  <a:pt x="1465112" y="207769"/>
                </a:lnTo>
                <a:lnTo>
                  <a:pt x="1426378" y="177218"/>
                </a:lnTo>
                <a:lnTo>
                  <a:pt x="1384077" y="148637"/>
                </a:lnTo>
                <a:lnTo>
                  <a:pt x="1338418" y="122159"/>
                </a:lnTo>
                <a:lnTo>
                  <a:pt x="1289608" y="97913"/>
                </a:lnTo>
                <a:lnTo>
                  <a:pt x="1237858" y="76031"/>
                </a:lnTo>
                <a:lnTo>
                  <a:pt x="1183374" y="56643"/>
                </a:lnTo>
                <a:lnTo>
                  <a:pt x="1126366" y="39879"/>
                </a:lnTo>
                <a:lnTo>
                  <a:pt x="1067043" y="25871"/>
                </a:lnTo>
                <a:lnTo>
                  <a:pt x="1005613" y="14748"/>
                </a:lnTo>
                <a:lnTo>
                  <a:pt x="942285" y="6641"/>
                </a:lnTo>
                <a:lnTo>
                  <a:pt x="877267" y="1682"/>
                </a:lnTo>
                <a:lnTo>
                  <a:pt x="810767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38371" y="1662683"/>
            <a:ext cx="1621790" cy="1015365"/>
          </a:xfrm>
          <a:custGeom>
            <a:avLst/>
            <a:gdLst/>
            <a:ahLst/>
            <a:cxnLst/>
            <a:rect l="l" t="t" r="r" b="b"/>
            <a:pathLst>
              <a:path w="1621789" h="1015364">
                <a:moveTo>
                  <a:pt x="0" y="507491"/>
                </a:moveTo>
                <a:lnTo>
                  <a:pt x="2687" y="465868"/>
                </a:lnTo>
                <a:lnTo>
                  <a:pt x="10610" y="425171"/>
                </a:lnTo>
                <a:lnTo>
                  <a:pt x="23561" y="385532"/>
                </a:lnTo>
                <a:lnTo>
                  <a:pt x="41330" y="347081"/>
                </a:lnTo>
                <a:lnTo>
                  <a:pt x="63710" y="309949"/>
                </a:lnTo>
                <a:lnTo>
                  <a:pt x="90491" y="274266"/>
                </a:lnTo>
                <a:lnTo>
                  <a:pt x="121465" y="240162"/>
                </a:lnTo>
                <a:lnTo>
                  <a:pt x="156423" y="207769"/>
                </a:lnTo>
                <a:lnTo>
                  <a:pt x="195157" y="177218"/>
                </a:lnTo>
                <a:lnTo>
                  <a:pt x="237458" y="148637"/>
                </a:lnTo>
                <a:lnTo>
                  <a:pt x="283117" y="122159"/>
                </a:lnTo>
                <a:lnTo>
                  <a:pt x="331927" y="97913"/>
                </a:lnTo>
                <a:lnTo>
                  <a:pt x="383677" y="76031"/>
                </a:lnTo>
                <a:lnTo>
                  <a:pt x="438161" y="56643"/>
                </a:lnTo>
                <a:lnTo>
                  <a:pt x="495169" y="39879"/>
                </a:lnTo>
                <a:lnTo>
                  <a:pt x="554492" y="25871"/>
                </a:lnTo>
                <a:lnTo>
                  <a:pt x="615922" y="14748"/>
                </a:lnTo>
                <a:lnTo>
                  <a:pt x="679250" y="6641"/>
                </a:lnTo>
                <a:lnTo>
                  <a:pt x="744268" y="1682"/>
                </a:lnTo>
                <a:lnTo>
                  <a:pt x="810767" y="0"/>
                </a:lnTo>
                <a:lnTo>
                  <a:pt x="877267" y="1682"/>
                </a:lnTo>
                <a:lnTo>
                  <a:pt x="942285" y="6641"/>
                </a:lnTo>
                <a:lnTo>
                  <a:pt x="1005613" y="14748"/>
                </a:lnTo>
                <a:lnTo>
                  <a:pt x="1067043" y="25871"/>
                </a:lnTo>
                <a:lnTo>
                  <a:pt x="1126366" y="39879"/>
                </a:lnTo>
                <a:lnTo>
                  <a:pt x="1183374" y="56643"/>
                </a:lnTo>
                <a:lnTo>
                  <a:pt x="1237858" y="76031"/>
                </a:lnTo>
                <a:lnTo>
                  <a:pt x="1289608" y="97913"/>
                </a:lnTo>
                <a:lnTo>
                  <a:pt x="1338418" y="122159"/>
                </a:lnTo>
                <a:lnTo>
                  <a:pt x="1384077" y="148637"/>
                </a:lnTo>
                <a:lnTo>
                  <a:pt x="1426378" y="177218"/>
                </a:lnTo>
                <a:lnTo>
                  <a:pt x="1465112" y="207769"/>
                </a:lnTo>
                <a:lnTo>
                  <a:pt x="1500070" y="240162"/>
                </a:lnTo>
                <a:lnTo>
                  <a:pt x="1531044" y="274266"/>
                </a:lnTo>
                <a:lnTo>
                  <a:pt x="1557825" y="309949"/>
                </a:lnTo>
                <a:lnTo>
                  <a:pt x="1580205" y="347081"/>
                </a:lnTo>
                <a:lnTo>
                  <a:pt x="1597974" y="385532"/>
                </a:lnTo>
                <a:lnTo>
                  <a:pt x="1610925" y="425171"/>
                </a:lnTo>
                <a:lnTo>
                  <a:pt x="1618848" y="465868"/>
                </a:lnTo>
                <a:lnTo>
                  <a:pt x="1621536" y="507491"/>
                </a:lnTo>
                <a:lnTo>
                  <a:pt x="1618848" y="549115"/>
                </a:lnTo>
                <a:lnTo>
                  <a:pt x="1610925" y="589812"/>
                </a:lnTo>
                <a:lnTo>
                  <a:pt x="1597974" y="629451"/>
                </a:lnTo>
                <a:lnTo>
                  <a:pt x="1580205" y="667902"/>
                </a:lnTo>
                <a:lnTo>
                  <a:pt x="1557825" y="705034"/>
                </a:lnTo>
                <a:lnTo>
                  <a:pt x="1531044" y="740717"/>
                </a:lnTo>
                <a:lnTo>
                  <a:pt x="1500070" y="774821"/>
                </a:lnTo>
                <a:lnTo>
                  <a:pt x="1465112" y="807214"/>
                </a:lnTo>
                <a:lnTo>
                  <a:pt x="1426378" y="837765"/>
                </a:lnTo>
                <a:lnTo>
                  <a:pt x="1384077" y="866346"/>
                </a:lnTo>
                <a:lnTo>
                  <a:pt x="1338418" y="892824"/>
                </a:lnTo>
                <a:lnTo>
                  <a:pt x="1289608" y="917070"/>
                </a:lnTo>
                <a:lnTo>
                  <a:pt x="1237858" y="938952"/>
                </a:lnTo>
                <a:lnTo>
                  <a:pt x="1183374" y="958340"/>
                </a:lnTo>
                <a:lnTo>
                  <a:pt x="1126366" y="975104"/>
                </a:lnTo>
                <a:lnTo>
                  <a:pt x="1067043" y="989112"/>
                </a:lnTo>
                <a:lnTo>
                  <a:pt x="1005613" y="1000235"/>
                </a:lnTo>
                <a:lnTo>
                  <a:pt x="942285" y="1008342"/>
                </a:lnTo>
                <a:lnTo>
                  <a:pt x="877267" y="1013301"/>
                </a:lnTo>
                <a:lnTo>
                  <a:pt x="810767" y="1014983"/>
                </a:lnTo>
                <a:lnTo>
                  <a:pt x="744268" y="1013301"/>
                </a:lnTo>
                <a:lnTo>
                  <a:pt x="679250" y="1008342"/>
                </a:lnTo>
                <a:lnTo>
                  <a:pt x="615922" y="1000235"/>
                </a:lnTo>
                <a:lnTo>
                  <a:pt x="554492" y="989112"/>
                </a:lnTo>
                <a:lnTo>
                  <a:pt x="495169" y="975104"/>
                </a:lnTo>
                <a:lnTo>
                  <a:pt x="438161" y="958340"/>
                </a:lnTo>
                <a:lnTo>
                  <a:pt x="383677" y="938952"/>
                </a:lnTo>
                <a:lnTo>
                  <a:pt x="331927" y="917070"/>
                </a:lnTo>
                <a:lnTo>
                  <a:pt x="283117" y="892824"/>
                </a:lnTo>
                <a:lnTo>
                  <a:pt x="237458" y="866346"/>
                </a:lnTo>
                <a:lnTo>
                  <a:pt x="195157" y="837765"/>
                </a:lnTo>
                <a:lnTo>
                  <a:pt x="156423" y="807214"/>
                </a:lnTo>
                <a:lnTo>
                  <a:pt x="121465" y="774821"/>
                </a:lnTo>
                <a:lnTo>
                  <a:pt x="90491" y="740717"/>
                </a:lnTo>
                <a:lnTo>
                  <a:pt x="63710" y="705034"/>
                </a:lnTo>
                <a:lnTo>
                  <a:pt x="41330" y="667902"/>
                </a:lnTo>
                <a:lnTo>
                  <a:pt x="23561" y="629451"/>
                </a:lnTo>
                <a:lnTo>
                  <a:pt x="10610" y="589812"/>
                </a:lnTo>
                <a:lnTo>
                  <a:pt x="2687" y="549115"/>
                </a:lnTo>
                <a:lnTo>
                  <a:pt x="0" y="507491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80815" y="1861695"/>
            <a:ext cx="1138555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01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рственные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Росс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020" y="1834895"/>
            <a:ext cx="3290316" cy="2025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8536" y="2133600"/>
            <a:ext cx="2683764" cy="1452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931" y="1866900"/>
            <a:ext cx="3179445" cy="1914525"/>
          </a:xfrm>
          <a:custGeom>
            <a:avLst/>
            <a:gdLst/>
            <a:ahLst/>
            <a:cxnLst/>
            <a:rect l="l" t="t" r="r" b="b"/>
            <a:pathLst>
              <a:path w="3179445" h="1914525">
                <a:moveTo>
                  <a:pt x="1589532" y="0"/>
                </a:moveTo>
                <a:lnTo>
                  <a:pt x="1459165" y="3172"/>
                </a:lnTo>
                <a:lnTo>
                  <a:pt x="1331701" y="12526"/>
                </a:lnTo>
                <a:lnTo>
                  <a:pt x="1207548" y="27815"/>
                </a:lnTo>
                <a:lnTo>
                  <a:pt x="1087116" y="48792"/>
                </a:lnTo>
                <a:lnTo>
                  <a:pt x="970814" y="75211"/>
                </a:lnTo>
                <a:lnTo>
                  <a:pt x="859050" y="106827"/>
                </a:lnTo>
                <a:lnTo>
                  <a:pt x="752234" y="143391"/>
                </a:lnTo>
                <a:lnTo>
                  <a:pt x="650774" y="184660"/>
                </a:lnTo>
                <a:lnTo>
                  <a:pt x="555081" y="230385"/>
                </a:lnTo>
                <a:lnTo>
                  <a:pt x="465562" y="280320"/>
                </a:lnTo>
                <a:lnTo>
                  <a:pt x="382628" y="334220"/>
                </a:lnTo>
                <a:lnTo>
                  <a:pt x="306687" y="391838"/>
                </a:lnTo>
                <a:lnTo>
                  <a:pt x="238148" y="452928"/>
                </a:lnTo>
                <a:lnTo>
                  <a:pt x="177420" y="517243"/>
                </a:lnTo>
                <a:lnTo>
                  <a:pt x="124913" y="584537"/>
                </a:lnTo>
                <a:lnTo>
                  <a:pt x="81035" y="654564"/>
                </a:lnTo>
                <a:lnTo>
                  <a:pt x="46196" y="727077"/>
                </a:lnTo>
                <a:lnTo>
                  <a:pt x="20804" y="801830"/>
                </a:lnTo>
                <a:lnTo>
                  <a:pt x="5269" y="878577"/>
                </a:lnTo>
                <a:lnTo>
                  <a:pt x="0" y="957072"/>
                </a:lnTo>
                <a:lnTo>
                  <a:pt x="5269" y="1035566"/>
                </a:lnTo>
                <a:lnTo>
                  <a:pt x="20804" y="1112313"/>
                </a:lnTo>
                <a:lnTo>
                  <a:pt x="46196" y="1187066"/>
                </a:lnTo>
                <a:lnTo>
                  <a:pt x="81035" y="1259579"/>
                </a:lnTo>
                <a:lnTo>
                  <a:pt x="124913" y="1329606"/>
                </a:lnTo>
                <a:lnTo>
                  <a:pt x="177420" y="1396900"/>
                </a:lnTo>
                <a:lnTo>
                  <a:pt x="238148" y="1461215"/>
                </a:lnTo>
                <a:lnTo>
                  <a:pt x="306687" y="1522305"/>
                </a:lnTo>
                <a:lnTo>
                  <a:pt x="382628" y="1579923"/>
                </a:lnTo>
                <a:lnTo>
                  <a:pt x="465562" y="1633823"/>
                </a:lnTo>
                <a:lnTo>
                  <a:pt x="555081" y="1683758"/>
                </a:lnTo>
                <a:lnTo>
                  <a:pt x="650774" y="1729483"/>
                </a:lnTo>
                <a:lnTo>
                  <a:pt x="752234" y="1770752"/>
                </a:lnTo>
                <a:lnTo>
                  <a:pt x="859050" y="1807316"/>
                </a:lnTo>
                <a:lnTo>
                  <a:pt x="970814" y="1838932"/>
                </a:lnTo>
                <a:lnTo>
                  <a:pt x="1087116" y="1865351"/>
                </a:lnTo>
                <a:lnTo>
                  <a:pt x="1207548" y="1886328"/>
                </a:lnTo>
                <a:lnTo>
                  <a:pt x="1331701" y="1901617"/>
                </a:lnTo>
                <a:lnTo>
                  <a:pt x="1459165" y="1910971"/>
                </a:lnTo>
                <a:lnTo>
                  <a:pt x="1589532" y="1914144"/>
                </a:lnTo>
                <a:lnTo>
                  <a:pt x="1719891" y="1910971"/>
                </a:lnTo>
                <a:lnTo>
                  <a:pt x="1847350" y="1901617"/>
                </a:lnTo>
                <a:lnTo>
                  <a:pt x="1971498" y="1886328"/>
                </a:lnTo>
                <a:lnTo>
                  <a:pt x="2091927" y="1865351"/>
                </a:lnTo>
                <a:lnTo>
                  <a:pt x="2208228" y="1838932"/>
                </a:lnTo>
                <a:lnTo>
                  <a:pt x="2319991" y="1807316"/>
                </a:lnTo>
                <a:lnTo>
                  <a:pt x="2426807" y="1770752"/>
                </a:lnTo>
                <a:lnTo>
                  <a:pt x="2528267" y="1729483"/>
                </a:lnTo>
                <a:lnTo>
                  <a:pt x="2623961" y="1683758"/>
                </a:lnTo>
                <a:lnTo>
                  <a:pt x="2713482" y="1633823"/>
                </a:lnTo>
                <a:lnTo>
                  <a:pt x="2796418" y="1579923"/>
                </a:lnTo>
                <a:lnTo>
                  <a:pt x="2872362" y="1522305"/>
                </a:lnTo>
                <a:lnTo>
                  <a:pt x="2940903" y="1461215"/>
                </a:lnTo>
                <a:lnTo>
                  <a:pt x="3001633" y="1396900"/>
                </a:lnTo>
                <a:lnTo>
                  <a:pt x="3054143" y="1329606"/>
                </a:lnTo>
                <a:lnTo>
                  <a:pt x="3098023" y="1259579"/>
                </a:lnTo>
                <a:lnTo>
                  <a:pt x="3132865" y="1187066"/>
                </a:lnTo>
                <a:lnTo>
                  <a:pt x="3158258" y="1112313"/>
                </a:lnTo>
                <a:lnTo>
                  <a:pt x="3173794" y="1035566"/>
                </a:lnTo>
                <a:lnTo>
                  <a:pt x="3179064" y="957072"/>
                </a:lnTo>
                <a:lnTo>
                  <a:pt x="3173794" y="878577"/>
                </a:lnTo>
                <a:lnTo>
                  <a:pt x="3158258" y="801830"/>
                </a:lnTo>
                <a:lnTo>
                  <a:pt x="3132865" y="727077"/>
                </a:lnTo>
                <a:lnTo>
                  <a:pt x="3098023" y="654564"/>
                </a:lnTo>
                <a:lnTo>
                  <a:pt x="3054143" y="584537"/>
                </a:lnTo>
                <a:lnTo>
                  <a:pt x="3001633" y="517243"/>
                </a:lnTo>
                <a:lnTo>
                  <a:pt x="2940903" y="452928"/>
                </a:lnTo>
                <a:lnTo>
                  <a:pt x="2872362" y="391838"/>
                </a:lnTo>
                <a:lnTo>
                  <a:pt x="2796418" y="334220"/>
                </a:lnTo>
                <a:lnTo>
                  <a:pt x="2713482" y="280320"/>
                </a:lnTo>
                <a:lnTo>
                  <a:pt x="2623961" y="230385"/>
                </a:lnTo>
                <a:lnTo>
                  <a:pt x="2528267" y="184660"/>
                </a:lnTo>
                <a:lnTo>
                  <a:pt x="2426807" y="143391"/>
                </a:lnTo>
                <a:lnTo>
                  <a:pt x="2319991" y="106827"/>
                </a:lnTo>
                <a:lnTo>
                  <a:pt x="2208228" y="75211"/>
                </a:lnTo>
                <a:lnTo>
                  <a:pt x="2091927" y="48792"/>
                </a:lnTo>
                <a:lnTo>
                  <a:pt x="1971498" y="27815"/>
                </a:lnTo>
                <a:lnTo>
                  <a:pt x="1847350" y="12526"/>
                </a:lnTo>
                <a:lnTo>
                  <a:pt x="1719891" y="3172"/>
                </a:lnTo>
                <a:lnTo>
                  <a:pt x="1589532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7931" y="1866900"/>
            <a:ext cx="3179445" cy="1914525"/>
          </a:xfrm>
          <a:custGeom>
            <a:avLst/>
            <a:gdLst/>
            <a:ahLst/>
            <a:cxnLst/>
            <a:rect l="l" t="t" r="r" b="b"/>
            <a:pathLst>
              <a:path w="3179445" h="1914525">
                <a:moveTo>
                  <a:pt x="0" y="957072"/>
                </a:moveTo>
                <a:lnTo>
                  <a:pt x="5269" y="878577"/>
                </a:lnTo>
                <a:lnTo>
                  <a:pt x="20804" y="801830"/>
                </a:lnTo>
                <a:lnTo>
                  <a:pt x="46196" y="727077"/>
                </a:lnTo>
                <a:lnTo>
                  <a:pt x="81035" y="654564"/>
                </a:lnTo>
                <a:lnTo>
                  <a:pt x="124913" y="584537"/>
                </a:lnTo>
                <a:lnTo>
                  <a:pt x="177420" y="517243"/>
                </a:lnTo>
                <a:lnTo>
                  <a:pt x="238148" y="452928"/>
                </a:lnTo>
                <a:lnTo>
                  <a:pt x="306687" y="391838"/>
                </a:lnTo>
                <a:lnTo>
                  <a:pt x="382628" y="334220"/>
                </a:lnTo>
                <a:lnTo>
                  <a:pt x="465562" y="280320"/>
                </a:lnTo>
                <a:lnTo>
                  <a:pt x="555081" y="230385"/>
                </a:lnTo>
                <a:lnTo>
                  <a:pt x="650774" y="184660"/>
                </a:lnTo>
                <a:lnTo>
                  <a:pt x="752234" y="143391"/>
                </a:lnTo>
                <a:lnTo>
                  <a:pt x="859050" y="106827"/>
                </a:lnTo>
                <a:lnTo>
                  <a:pt x="970814" y="75211"/>
                </a:lnTo>
                <a:lnTo>
                  <a:pt x="1087116" y="48792"/>
                </a:lnTo>
                <a:lnTo>
                  <a:pt x="1207548" y="27815"/>
                </a:lnTo>
                <a:lnTo>
                  <a:pt x="1331701" y="12526"/>
                </a:lnTo>
                <a:lnTo>
                  <a:pt x="1459165" y="3172"/>
                </a:lnTo>
                <a:lnTo>
                  <a:pt x="1589532" y="0"/>
                </a:lnTo>
                <a:lnTo>
                  <a:pt x="1719891" y="3172"/>
                </a:lnTo>
                <a:lnTo>
                  <a:pt x="1847350" y="12526"/>
                </a:lnTo>
                <a:lnTo>
                  <a:pt x="1971498" y="27815"/>
                </a:lnTo>
                <a:lnTo>
                  <a:pt x="2091927" y="48792"/>
                </a:lnTo>
                <a:lnTo>
                  <a:pt x="2208228" y="75211"/>
                </a:lnTo>
                <a:lnTo>
                  <a:pt x="2319991" y="106827"/>
                </a:lnTo>
                <a:lnTo>
                  <a:pt x="2426807" y="143391"/>
                </a:lnTo>
                <a:lnTo>
                  <a:pt x="2528267" y="184660"/>
                </a:lnTo>
                <a:lnTo>
                  <a:pt x="2623961" y="230385"/>
                </a:lnTo>
                <a:lnTo>
                  <a:pt x="2713482" y="280320"/>
                </a:lnTo>
                <a:lnTo>
                  <a:pt x="2796418" y="334220"/>
                </a:lnTo>
                <a:lnTo>
                  <a:pt x="2872362" y="391838"/>
                </a:lnTo>
                <a:lnTo>
                  <a:pt x="2940903" y="452928"/>
                </a:lnTo>
                <a:lnTo>
                  <a:pt x="3001633" y="517243"/>
                </a:lnTo>
                <a:lnTo>
                  <a:pt x="3054143" y="584537"/>
                </a:lnTo>
                <a:lnTo>
                  <a:pt x="3098023" y="654564"/>
                </a:lnTo>
                <a:lnTo>
                  <a:pt x="3132865" y="727077"/>
                </a:lnTo>
                <a:lnTo>
                  <a:pt x="3158258" y="801830"/>
                </a:lnTo>
                <a:lnTo>
                  <a:pt x="3173794" y="878577"/>
                </a:lnTo>
                <a:lnTo>
                  <a:pt x="3179064" y="957072"/>
                </a:lnTo>
                <a:lnTo>
                  <a:pt x="3173794" y="1035566"/>
                </a:lnTo>
                <a:lnTo>
                  <a:pt x="3158258" y="1112313"/>
                </a:lnTo>
                <a:lnTo>
                  <a:pt x="3132865" y="1187066"/>
                </a:lnTo>
                <a:lnTo>
                  <a:pt x="3098023" y="1259579"/>
                </a:lnTo>
                <a:lnTo>
                  <a:pt x="3054143" y="1329606"/>
                </a:lnTo>
                <a:lnTo>
                  <a:pt x="3001633" y="1396900"/>
                </a:lnTo>
                <a:lnTo>
                  <a:pt x="2940903" y="1461215"/>
                </a:lnTo>
                <a:lnTo>
                  <a:pt x="2872362" y="1522305"/>
                </a:lnTo>
                <a:lnTo>
                  <a:pt x="2796418" y="1579923"/>
                </a:lnTo>
                <a:lnTo>
                  <a:pt x="2713482" y="1633823"/>
                </a:lnTo>
                <a:lnTo>
                  <a:pt x="2623961" y="1683758"/>
                </a:lnTo>
                <a:lnTo>
                  <a:pt x="2528267" y="1729483"/>
                </a:lnTo>
                <a:lnTo>
                  <a:pt x="2426807" y="1770752"/>
                </a:lnTo>
                <a:lnTo>
                  <a:pt x="2319991" y="1807316"/>
                </a:lnTo>
                <a:lnTo>
                  <a:pt x="2208228" y="1838932"/>
                </a:lnTo>
                <a:lnTo>
                  <a:pt x="2091927" y="1865351"/>
                </a:lnTo>
                <a:lnTo>
                  <a:pt x="1971498" y="1886328"/>
                </a:lnTo>
                <a:lnTo>
                  <a:pt x="1847350" y="1901617"/>
                </a:lnTo>
                <a:lnTo>
                  <a:pt x="1719891" y="1910971"/>
                </a:lnTo>
                <a:lnTo>
                  <a:pt x="1589532" y="1914144"/>
                </a:lnTo>
                <a:lnTo>
                  <a:pt x="1459165" y="1910971"/>
                </a:lnTo>
                <a:lnTo>
                  <a:pt x="1331701" y="1901617"/>
                </a:lnTo>
                <a:lnTo>
                  <a:pt x="1207548" y="1886328"/>
                </a:lnTo>
                <a:lnTo>
                  <a:pt x="1087116" y="1865351"/>
                </a:lnTo>
                <a:lnTo>
                  <a:pt x="970814" y="1838932"/>
                </a:lnTo>
                <a:lnTo>
                  <a:pt x="859050" y="1807316"/>
                </a:lnTo>
                <a:lnTo>
                  <a:pt x="752234" y="1770752"/>
                </a:lnTo>
                <a:lnTo>
                  <a:pt x="650774" y="1729483"/>
                </a:lnTo>
                <a:lnTo>
                  <a:pt x="555081" y="1683758"/>
                </a:lnTo>
                <a:lnTo>
                  <a:pt x="465562" y="1633823"/>
                </a:lnTo>
                <a:lnTo>
                  <a:pt x="382628" y="1579923"/>
                </a:lnTo>
                <a:lnTo>
                  <a:pt x="306687" y="1522305"/>
                </a:lnTo>
                <a:lnTo>
                  <a:pt x="238148" y="1461215"/>
                </a:lnTo>
                <a:lnTo>
                  <a:pt x="177420" y="1396900"/>
                </a:lnTo>
                <a:lnTo>
                  <a:pt x="124913" y="1329606"/>
                </a:lnTo>
                <a:lnTo>
                  <a:pt x="81035" y="1259579"/>
                </a:lnTo>
                <a:lnTo>
                  <a:pt x="46196" y="1187066"/>
                </a:lnTo>
                <a:lnTo>
                  <a:pt x="20804" y="1112313"/>
                </a:lnTo>
                <a:lnTo>
                  <a:pt x="5269" y="1035566"/>
                </a:lnTo>
                <a:lnTo>
                  <a:pt x="0" y="957072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03605" y="2214374"/>
            <a:ext cx="2407285" cy="1222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270">
              <a:lnSpc>
                <a:spcPct val="9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ности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Ба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ке Росс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рственных</a:t>
            </a:r>
            <a:r>
              <a:rPr dirty="0" sz="11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Росс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осн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зак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нов,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вк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нные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чни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еделяе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мые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Росс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81471" y="1834895"/>
            <a:ext cx="3291839" cy="2025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98108" y="2133600"/>
            <a:ext cx="2289047" cy="1452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39384" y="1866900"/>
            <a:ext cx="3180715" cy="1914525"/>
          </a:xfrm>
          <a:custGeom>
            <a:avLst/>
            <a:gdLst/>
            <a:ahLst/>
            <a:cxnLst/>
            <a:rect l="l" t="t" r="r" b="b"/>
            <a:pathLst>
              <a:path w="3180715" h="1914525">
                <a:moveTo>
                  <a:pt x="1590293" y="0"/>
                </a:moveTo>
                <a:lnTo>
                  <a:pt x="1459860" y="3172"/>
                </a:lnTo>
                <a:lnTo>
                  <a:pt x="1332331" y="12526"/>
                </a:lnTo>
                <a:lnTo>
                  <a:pt x="1208115" y="27815"/>
                </a:lnTo>
                <a:lnTo>
                  <a:pt x="1087623" y="48792"/>
                </a:lnTo>
                <a:lnTo>
                  <a:pt x="971264" y="75211"/>
                </a:lnTo>
                <a:lnTo>
                  <a:pt x="859446" y="106827"/>
                </a:lnTo>
                <a:lnTo>
                  <a:pt x="752578" y="143391"/>
                </a:lnTo>
                <a:lnTo>
                  <a:pt x="651071" y="184660"/>
                </a:lnTo>
                <a:lnTo>
                  <a:pt x="555332" y="230385"/>
                </a:lnTo>
                <a:lnTo>
                  <a:pt x="465772" y="280320"/>
                </a:lnTo>
                <a:lnTo>
                  <a:pt x="382799" y="334220"/>
                </a:lnTo>
                <a:lnTo>
                  <a:pt x="306823" y="391838"/>
                </a:lnTo>
                <a:lnTo>
                  <a:pt x="238253" y="452928"/>
                </a:lnTo>
                <a:lnTo>
                  <a:pt x="177498" y="517243"/>
                </a:lnTo>
                <a:lnTo>
                  <a:pt x="124967" y="584537"/>
                </a:lnTo>
                <a:lnTo>
                  <a:pt x="81070" y="654564"/>
                </a:lnTo>
                <a:lnTo>
                  <a:pt x="46216" y="727077"/>
                </a:lnTo>
                <a:lnTo>
                  <a:pt x="20813" y="801830"/>
                </a:lnTo>
                <a:lnTo>
                  <a:pt x="5271" y="878577"/>
                </a:lnTo>
                <a:lnTo>
                  <a:pt x="0" y="957072"/>
                </a:lnTo>
                <a:lnTo>
                  <a:pt x="5271" y="1035566"/>
                </a:lnTo>
                <a:lnTo>
                  <a:pt x="20813" y="1112313"/>
                </a:lnTo>
                <a:lnTo>
                  <a:pt x="46216" y="1187066"/>
                </a:lnTo>
                <a:lnTo>
                  <a:pt x="81070" y="1259579"/>
                </a:lnTo>
                <a:lnTo>
                  <a:pt x="124967" y="1329606"/>
                </a:lnTo>
                <a:lnTo>
                  <a:pt x="177498" y="1396900"/>
                </a:lnTo>
                <a:lnTo>
                  <a:pt x="238253" y="1461215"/>
                </a:lnTo>
                <a:lnTo>
                  <a:pt x="306823" y="1522305"/>
                </a:lnTo>
                <a:lnTo>
                  <a:pt x="382799" y="1579923"/>
                </a:lnTo>
                <a:lnTo>
                  <a:pt x="465772" y="1633823"/>
                </a:lnTo>
                <a:lnTo>
                  <a:pt x="555332" y="1683758"/>
                </a:lnTo>
                <a:lnTo>
                  <a:pt x="651071" y="1729483"/>
                </a:lnTo>
                <a:lnTo>
                  <a:pt x="752578" y="1770752"/>
                </a:lnTo>
                <a:lnTo>
                  <a:pt x="859446" y="1807316"/>
                </a:lnTo>
                <a:lnTo>
                  <a:pt x="971264" y="1838932"/>
                </a:lnTo>
                <a:lnTo>
                  <a:pt x="1087623" y="1865351"/>
                </a:lnTo>
                <a:lnTo>
                  <a:pt x="1208115" y="1886328"/>
                </a:lnTo>
                <a:lnTo>
                  <a:pt x="1332331" y="1901617"/>
                </a:lnTo>
                <a:lnTo>
                  <a:pt x="1459860" y="1910971"/>
                </a:lnTo>
                <a:lnTo>
                  <a:pt x="1590293" y="1914144"/>
                </a:lnTo>
                <a:lnTo>
                  <a:pt x="1720727" y="1910971"/>
                </a:lnTo>
                <a:lnTo>
                  <a:pt x="1848256" y="1901617"/>
                </a:lnTo>
                <a:lnTo>
                  <a:pt x="1972472" y="1886328"/>
                </a:lnTo>
                <a:lnTo>
                  <a:pt x="2092964" y="1865351"/>
                </a:lnTo>
                <a:lnTo>
                  <a:pt x="2209323" y="1838932"/>
                </a:lnTo>
                <a:lnTo>
                  <a:pt x="2321141" y="1807316"/>
                </a:lnTo>
                <a:lnTo>
                  <a:pt x="2428009" y="1770752"/>
                </a:lnTo>
                <a:lnTo>
                  <a:pt x="2529516" y="1729483"/>
                </a:lnTo>
                <a:lnTo>
                  <a:pt x="2625255" y="1683758"/>
                </a:lnTo>
                <a:lnTo>
                  <a:pt x="2714815" y="1633823"/>
                </a:lnTo>
                <a:lnTo>
                  <a:pt x="2797788" y="1579923"/>
                </a:lnTo>
                <a:lnTo>
                  <a:pt x="2873764" y="1522305"/>
                </a:lnTo>
                <a:lnTo>
                  <a:pt x="2942334" y="1461215"/>
                </a:lnTo>
                <a:lnTo>
                  <a:pt x="3003089" y="1396900"/>
                </a:lnTo>
                <a:lnTo>
                  <a:pt x="3055619" y="1329606"/>
                </a:lnTo>
                <a:lnTo>
                  <a:pt x="3099517" y="1259579"/>
                </a:lnTo>
                <a:lnTo>
                  <a:pt x="3134371" y="1187066"/>
                </a:lnTo>
                <a:lnTo>
                  <a:pt x="3159774" y="1112313"/>
                </a:lnTo>
                <a:lnTo>
                  <a:pt x="3175316" y="1035566"/>
                </a:lnTo>
                <a:lnTo>
                  <a:pt x="3180588" y="957072"/>
                </a:lnTo>
                <a:lnTo>
                  <a:pt x="3175316" y="878577"/>
                </a:lnTo>
                <a:lnTo>
                  <a:pt x="3159774" y="801830"/>
                </a:lnTo>
                <a:lnTo>
                  <a:pt x="3134371" y="727077"/>
                </a:lnTo>
                <a:lnTo>
                  <a:pt x="3099517" y="654564"/>
                </a:lnTo>
                <a:lnTo>
                  <a:pt x="3055619" y="584537"/>
                </a:lnTo>
                <a:lnTo>
                  <a:pt x="3003089" y="517243"/>
                </a:lnTo>
                <a:lnTo>
                  <a:pt x="2942334" y="452928"/>
                </a:lnTo>
                <a:lnTo>
                  <a:pt x="2873764" y="391838"/>
                </a:lnTo>
                <a:lnTo>
                  <a:pt x="2797788" y="334220"/>
                </a:lnTo>
                <a:lnTo>
                  <a:pt x="2714815" y="280320"/>
                </a:lnTo>
                <a:lnTo>
                  <a:pt x="2625255" y="230385"/>
                </a:lnTo>
                <a:lnTo>
                  <a:pt x="2529516" y="184660"/>
                </a:lnTo>
                <a:lnTo>
                  <a:pt x="2428009" y="143391"/>
                </a:lnTo>
                <a:lnTo>
                  <a:pt x="2321141" y="106827"/>
                </a:lnTo>
                <a:lnTo>
                  <a:pt x="2209323" y="75211"/>
                </a:lnTo>
                <a:lnTo>
                  <a:pt x="2092964" y="48792"/>
                </a:lnTo>
                <a:lnTo>
                  <a:pt x="1972472" y="27815"/>
                </a:lnTo>
                <a:lnTo>
                  <a:pt x="1848256" y="12526"/>
                </a:lnTo>
                <a:lnTo>
                  <a:pt x="1720727" y="3172"/>
                </a:lnTo>
                <a:lnTo>
                  <a:pt x="1590293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39384" y="1866900"/>
            <a:ext cx="3180715" cy="1914525"/>
          </a:xfrm>
          <a:custGeom>
            <a:avLst/>
            <a:gdLst/>
            <a:ahLst/>
            <a:cxnLst/>
            <a:rect l="l" t="t" r="r" b="b"/>
            <a:pathLst>
              <a:path w="3180715" h="1914525">
                <a:moveTo>
                  <a:pt x="0" y="957072"/>
                </a:moveTo>
                <a:lnTo>
                  <a:pt x="5271" y="878577"/>
                </a:lnTo>
                <a:lnTo>
                  <a:pt x="20813" y="801830"/>
                </a:lnTo>
                <a:lnTo>
                  <a:pt x="46216" y="727077"/>
                </a:lnTo>
                <a:lnTo>
                  <a:pt x="81070" y="654564"/>
                </a:lnTo>
                <a:lnTo>
                  <a:pt x="124967" y="584537"/>
                </a:lnTo>
                <a:lnTo>
                  <a:pt x="177498" y="517243"/>
                </a:lnTo>
                <a:lnTo>
                  <a:pt x="238253" y="452928"/>
                </a:lnTo>
                <a:lnTo>
                  <a:pt x="306823" y="391838"/>
                </a:lnTo>
                <a:lnTo>
                  <a:pt x="382799" y="334220"/>
                </a:lnTo>
                <a:lnTo>
                  <a:pt x="465772" y="280320"/>
                </a:lnTo>
                <a:lnTo>
                  <a:pt x="555332" y="230385"/>
                </a:lnTo>
                <a:lnTo>
                  <a:pt x="651071" y="184660"/>
                </a:lnTo>
                <a:lnTo>
                  <a:pt x="752578" y="143391"/>
                </a:lnTo>
                <a:lnTo>
                  <a:pt x="859446" y="106827"/>
                </a:lnTo>
                <a:lnTo>
                  <a:pt x="971264" y="75211"/>
                </a:lnTo>
                <a:lnTo>
                  <a:pt x="1087623" y="48792"/>
                </a:lnTo>
                <a:lnTo>
                  <a:pt x="1208115" y="27815"/>
                </a:lnTo>
                <a:lnTo>
                  <a:pt x="1332331" y="12526"/>
                </a:lnTo>
                <a:lnTo>
                  <a:pt x="1459860" y="3172"/>
                </a:lnTo>
                <a:lnTo>
                  <a:pt x="1590293" y="0"/>
                </a:lnTo>
                <a:lnTo>
                  <a:pt x="1720727" y="3172"/>
                </a:lnTo>
                <a:lnTo>
                  <a:pt x="1848256" y="12526"/>
                </a:lnTo>
                <a:lnTo>
                  <a:pt x="1972472" y="27815"/>
                </a:lnTo>
                <a:lnTo>
                  <a:pt x="2092964" y="48792"/>
                </a:lnTo>
                <a:lnTo>
                  <a:pt x="2209323" y="75211"/>
                </a:lnTo>
                <a:lnTo>
                  <a:pt x="2321141" y="106827"/>
                </a:lnTo>
                <a:lnTo>
                  <a:pt x="2428009" y="143391"/>
                </a:lnTo>
                <a:lnTo>
                  <a:pt x="2529516" y="184660"/>
                </a:lnTo>
                <a:lnTo>
                  <a:pt x="2625255" y="230385"/>
                </a:lnTo>
                <a:lnTo>
                  <a:pt x="2714815" y="280320"/>
                </a:lnTo>
                <a:lnTo>
                  <a:pt x="2797788" y="334220"/>
                </a:lnTo>
                <a:lnTo>
                  <a:pt x="2873764" y="391838"/>
                </a:lnTo>
                <a:lnTo>
                  <a:pt x="2942334" y="452928"/>
                </a:lnTo>
                <a:lnTo>
                  <a:pt x="3003089" y="517243"/>
                </a:lnTo>
                <a:lnTo>
                  <a:pt x="3055619" y="584537"/>
                </a:lnTo>
                <a:lnTo>
                  <a:pt x="3099517" y="654564"/>
                </a:lnTo>
                <a:lnTo>
                  <a:pt x="3134371" y="727077"/>
                </a:lnTo>
                <a:lnTo>
                  <a:pt x="3159774" y="801830"/>
                </a:lnTo>
                <a:lnTo>
                  <a:pt x="3175316" y="878577"/>
                </a:lnTo>
                <a:lnTo>
                  <a:pt x="3180588" y="957072"/>
                </a:lnTo>
                <a:lnTo>
                  <a:pt x="3175316" y="1035566"/>
                </a:lnTo>
                <a:lnTo>
                  <a:pt x="3159774" y="1112313"/>
                </a:lnTo>
                <a:lnTo>
                  <a:pt x="3134371" y="1187066"/>
                </a:lnTo>
                <a:lnTo>
                  <a:pt x="3099517" y="1259579"/>
                </a:lnTo>
                <a:lnTo>
                  <a:pt x="3055619" y="1329606"/>
                </a:lnTo>
                <a:lnTo>
                  <a:pt x="3003089" y="1396900"/>
                </a:lnTo>
                <a:lnTo>
                  <a:pt x="2942334" y="1461215"/>
                </a:lnTo>
                <a:lnTo>
                  <a:pt x="2873764" y="1522305"/>
                </a:lnTo>
                <a:lnTo>
                  <a:pt x="2797788" y="1579923"/>
                </a:lnTo>
                <a:lnTo>
                  <a:pt x="2714815" y="1633823"/>
                </a:lnTo>
                <a:lnTo>
                  <a:pt x="2625255" y="1683758"/>
                </a:lnTo>
                <a:lnTo>
                  <a:pt x="2529516" y="1729483"/>
                </a:lnTo>
                <a:lnTo>
                  <a:pt x="2428009" y="1770752"/>
                </a:lnTo>
                <a:lnTo>
                  <a:pt x="2321141" y="1807316"/>
                </a:lnTo>
                <a:lnTo>
                  <a:pt x="2209323" y="1838932"/>
                </a:lnTo>
                <a:lnTo>
                  <a:pt x="2092964" y="1865351"/>
                </a:lnTo>
                <a:lnTo>
                  <a:pt x="1972472" y="1886328"/>
                </a:lnTo>
                <a:lnTo>
                  <a:pt x="1848256" y="1901617"/>
                </a:lnTo>
                <a:lnTo>
                  <a:pt x="1720727" y="1910971"/>
                </a:lnTo>
                <a:lnTo>
                  <a:pt x="1590293" y="1914144"/>
                </a:lnTo>
                <a:lnTo>
                  <a:pt x="1459860" y="1910971"/>
                </a:lnTo>
                <a:lnTo>
                  <a:pt x="1332331" y="1901617"/>
                </a:lnTo>
                <a:lnTo>
                  <a:pt x="1208115" y="1886328"/>
                </a:lnTo>
                <a:lnTo>
                  <a:pt x="1087623" y="1865351"/>
                </a:lnTo>
                <a:lnTo>
                  <a:pt x="971264" y="1838932"/>
                </a:lnTo>
                <a:lnTo>
                  <a:pt x="859446" y="1807316"/>
                </a:lnTo>
                <a:lnTo>
                  <a:pt x="752578" y="1770752"/>
                </a:lnTo>
                <a:lnTo>
                  <a:pt x="651071" y="1729483"/>
                </a:lnTo>
                <a:lnTo>
                  <a:pt x="555332" y="1683758"/>
                </a:lnTo>
                <a:lnTo>
                  <a:pt x="465772" y="1633823"/>
                </a:lnTo>
                <a:lnTo>
                  <a:pt x="382799" y="1579923"/>
                </a:lnTo>
                <a:lnTo>
                  <a:pt x="306823" y="1522305"/>
                </a:lnTo>
                <a:lnTo>
                  <a:pt x="238253" y="1461215"/>
                </a:lnTo>
                <a:lnTo>
                  <a:pt x="177498" y="1396900"/>
                </a:lnTo>
                <a:lnTo>
                  <a:pt x="124967" y="1329606"/>
                </a:lnTo>
                <a:lnTo>
                  <a:pt x="81070" y="1259579"/>
                </a:lnTo>
                <a:lnTo>
                  <a:pt x="46216" y="1187066"/>
                </a:lnTo>
                <a:lnTo>
                  <a:pt x="20813" y="1112313"/>
                </a:lnTo>
                <a:lnTo>
                  <a:pt x="5271" y="1035566"/>
                </a:lnTo>
                <a:lnTo>
                  <a:pt x="0" y="957072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323457" y="2214374"/>
            <a:ext cx="2011680" cy="1222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2540">
              <a:lnSpc>
                <a:spcPct val="9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ности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рственной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бы,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 на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ож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от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осущ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ся</a:t>
            </a:r>
            <a:r>
              <a:rPr dirty="0" sz="110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Росс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10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Росс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ской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41776" y="4870703"/>
            <a:ext cx="2011679" cy="1181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94759" y="5125211"/>
            <a:ext cx="1533143" cy="6964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99688" y="4902708"/>
            <a:ext cx="1900555" cy="1069975"/>
          </a:xfrm>
          <a:custGeom>
            <a:avLst/>
            <a:gdLst/>
            <a:ahLst/>
            <a:cxnLst/>
            <a:rect l="l" t="t" r="r" b="b"/>
            <a:pathLst>
              <a:path w="1900554" h="1069975">
                <a:moveTo>
                  <a:pt x="950213" y="0"/>
                </a:moveTo>
                <a:lnTo>
                  <a:pt x="872285" y="1773"/>
                </a:lnTo>
                <a:lnTo>
                  <a:pt x="796090" y="7002"/>
                </a:lnTo>
                <a:lnTo>
                  <a:pt x="721874" y="15547"/>
                </a:lnTo>
                <a:lnTo>
                  <a:pt x="649882" y="27273"/>
                </a:lnTo>
                <a:lnTo>
                  <a:pt x="580358" y="42040"/>
                </a:lnTo>
                <a:lnTo>
                  <a:pt x="513546" y="59712"/>
                </a:lnTo>
                <a:lnTo>
                  <a:pt x="449692" y="80150"/>
                </a:lnTo>
                <a:lnTo>
                  <a:pt x="389040" y="103217"/>
                </a:lnTo>
                <a:lnTo>
                  <a:pt x="331834" y="128775"/>
                </a:lnTo>
                <a:lnTo>
                  <a:pt x="278320" y="156686"/>
                </a:lnTo>
                <a:lnTo>
                  <a:pt x="228741" y="186812"/>
                </a:lnTo>
                <a:lnTo>
                  <a:pt x="183343" y="219017"/>
                </a:lnTo>
                <a:lnTo>
                  <a:pt x="142369" y="253161"/>
                </a:lnTo>
                <a:lnTo>
                  <a:pt x="106065" y="289108"/>
                </a:lnTo>
                <a:lnTo>
                  <a:pt x="74675" y="326719"/>
                </a:lnTo>
                <a:lnTo>
                  <a:pt x="48444" y="365857"/>
                </a:lnTo>
                <a:lnTo>
                  <a:pt x="27617" y="406384"/>
                </a:lnTo>
                <a:lnTo>
                  <a:pt x="12437" y="448163"/>
                </a:lnTo>
                <a:lnTo>
                  <a:pt x="3150" y="491055"/>
                </a:lnTo>
                <a:lnTo>
                  <a:pt x="0" y="534924"/>
                </a:lnTo>
                <a:lnTo>
                  <a:pt x="3150" y="578795"/>
                </a:lnTo>
                <a:lnTo>
                  <a:pt x="12437" y="621690"/>
                </a:lnTo>
                <a:lnTo>
                  <a:pt x="27617" y="663471"/>
                </a:lnTo>
                <a:lnTo>
                  <a:pt x="48444" y="704000"/>
                </a:lnTo>
                <a:lnTo>
                  <a:pt x="74675" y="743139"/>
                </a:lnTo>
                <a:lnTo>
                  <a:pt x="106065" y="780751"/>
                </a:lnTo>
                <a:lnTo>
                  <a:pt x="142369" y="816697"/>
                </a:lnTo>
                <a:lnTo>
                  <a:pt x="183343" y="850841"/>
                </a:lnTo>
                <a:lnTo>
                  <a:pt x="228741" y="883045"/>
                </a:lnTo>
                <a:lnTo>
                  <a:pt x="278320" y="913171"/>
                </a:lnTo>
                <a:lnTo>
                  <a:pt x="331834" y="941081"/>
                </a:lnTo>
                <a:lnTo>
                  <a:pt x="389040" y="966637"/>
                </a:lnTo>
                <a:lnTo>
                  <a:pt x="449692" y="989703"/>
                </a:lnTo>
                <a:lnTo>
                  <a:pt x="513546" y="1010140"/>
                </a:lnTo>
                <a:lnTo>
                  <a:pt x="580358" y="1027810"/>
                </a:lnTo>
                <a:lnTo>
                  <a:pt x="649882" y="1042576"/>
                </a:lnTo>
                <a:lnTo>
                  <a:pt x="721874" y="1054301"/>
                </a:lnTo>
                <a:lnTo>
                  <a:pt x="796090" y="1062846"/>
                </a:lnTo>
                <a:lnTo>
                  <a:pt x="872285" y="1068074"/>
                </a:lnTo>
                <a:lnTo>
                  <a:pt x="950213" y="1069848"/>
                </a:lnTo>
                <a:lnTo>
                  <a:pt x="1028142" y="1068074"/>
                </a:lnTo>
                <a:lnTo>
                  <a:pt x="1104337" y="1062846"/>
                </a:lnTo>
                <a:lnTo>
                  <a:pt x="1178553" y="1054301"/>
                </a:lnTo>
                <a:lnTo>
                  <a:pt x="1250545" y="1042576"/>
                </a:lnTo>
                <a:lnTo>
                  <a:pt x="1320069" y="1027810"/>
                </a:lnTo>
                <a:lnTo>
                  <a:pt x="1386881" y="1010140"/>
                </a:lnTo>
                <a:lnTo>
                  <a:pt x="1450735" y="989703"/>
                </a:lnTo>
                <a:lnTo>
                  <a:pt x="1511387" y="966637"/>
                </a:lnTo>
                <a:lnTo>
                  <a:pt x="1568593" y="941081"/>
                </a:lnTo>
                <a:lnTo>
                  <a:pt x="1622107" y="913171"/>
                </a:lnTo>
                <a:lnTo>
                  <a:pt x="1671686" y="883045"/>
                </a:lnTo>
                <a:lnTo>
                  <a:pt x="1717084" y="850841"/>
                </a:lnTo>
                <a:lnTo>
                  <a:pt x="1758058" y="816697"/>
                </a:lnTo>
                <a:lnTo>
                  <a:pt x="1794362" y="780751"/>
                </a:lnTo>
                <a:lnTo>
                  <a:pt x="1825752" y="743139"/>
                </a:lnTo>
                <a:lnTo>
                  <a:pt x="1851983" y="704000"/>
                </a:lnTo>
                <a:lnTo>
                  <a:pt x="1872810" y="663471"/>
                </a:lnTo>
                <a:lnTo>
                  <a:pt x="1887990" y="621690"/>
                </a:lnTo>
                <a:lnTo>
                  <a:pt x="1897277" y="578795"/>
                </a:lnTo>
                <a:lnTo>
                  <a:pt x="1900427" y="534924"/>
                </a:lnTo>
                <a:lnTo>
                  <a:pt x="1897277" y="491055"/>
                </a:lnTo>
                <a:lnTo>
                  <a:pt x="1887990" y="448163"/>
                </a:lnTo>
                <a:lnTo>
                  <a:pt x="1872810" y="406384"/>
                </a:lnTo>
                <a:lnTo>
                  <a:pt x="1851983" y="365857"/>
                </a:lnTo>
                <a:lnTo>
                  <a:pt x="1825752" y="326719"/>
                </a:lnTo>
                <a:lnTo>
                  <a:pt x="1794362" y="289108"/>
                </a:lnTo>
                <a:lnTo>
                  <a:pt x="1758058" y="253161"/>
                </a:lnTo>
                <a:lnTo>
                  <a:pt x="1717084" y="219017"/>
                </a:lnTo>
                <a:lnTo>
                  <a:pt x="1671686" y="186812"/>
                </a:lnTo>
                <a:lnTo>
                  <a:pt x="1622107" y="156686"/>
                </a:lnTo>
                <a:lnTo>
                  <a:pt x="1568593" y="128775"/>
                </a:lnTo>
                <a:lnTo>
                  <a:pt x="1511387" y="103217"/>
                </a:lnTo>
                <a:lnTo>
                  <a:pt x="1450735" y="80150"/>
                </a:lnTo>
                <a:lnTo>
                  <a:pt x="1386881" y="59712"/>
                </a:lnTo>
                <a:lnTo>
                  <a:pt x="1320069" y="42040"/>
                </a:lnTo>
                <a:lnTo>
                  <a:pt x="1250545" y="27273"/>
                </a:lnTo>
                <a:lnTo>
                  <a:pt x="1178553" y="15547"/>
                </a:lnTo>
                <a:lnTo>
                  <a:pt x="1104337" y="7002"/>
                </a:lnTo>
                <a:lnTo>
                  <a:pt x="1028142" y="1773"/>
                </a:lnTo>
                <a:lnTo>
                  <a:pt x="950213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99688" y="4902708"/>
            <a:ext cx="1900555" cy="1069975"/>
          </a:xfrm>
          <a:custGeom>
            <a:avLst/>
            <a:gdLst/>
            <a:ahLst/>
            <a:cxnLst/>
            <a:rect l="l" t="t" r="r" b="b"/>
            <a:pathLst>
              <a:path w="1900554" h="1069975">
                <a:moveTo>
                  <a:pt x="0" y="534924"/>
                </a:moveTo>
                <a:lnTo>
                  <a:pt x="3150" y="491055"/>
                </a:lnTo>
                <a:lnTo>
                  <a:pt x="12437" y="448163"/>
                </a:lnTo>
                <a:lnTo>
                  <a:pt x="27617" y="406384"/>
                </a:lnTo>
                <a:lnTo>
                  <a:pt x="48444" y="365857"/>
                </a:lnTo>
                <a:lnTo>
                  <a:pt x="74675" y="326719"/>
                </a:lnTo>
                <a:lnTo>
                  <a:pt x="106065" y="289108"/>
                </a:lnTo>
                <a:lnTo>
                  <a:pt x="142369" y="253161"/>
                </a:lnTo>
                <a:lnTo>
                  <a:pt x="183343" y="219017"/>
                </a:lnTo>
                <a:lnTo>
                  <a:pt x="228741" y="186812"/>
                </a:lnTo>
                <a:lnTo>
                  <a:pt x="278320" y="156686"/>
                </a:lnTo>
                <a:lnTo>
                  <a:pt x="331834" y="128775"/>
                </a:lnTo>
                <a:lnTo>
                  <a:pt x="389040" y="103217"/>
                </a:lnTo>
                <a:lnTo>
                  <a:pt x="449692" y="80150"/>
                </a:lnTo>
                <a:lnTo>
                  <a:pt x="513546" y="59712"/>
                </a:lnTo>
                <a:lnTo>
                  <a:pt x="580358" y="42040"/>
                </a:lnTo>
                <a:lnTo>
                  <a:pt x="649882" y="27273"/>
                </a:lnTo>
                <a:lnTo>
                  <a:pt x="721874" y="15547"/>
                </a:lnTo>
                <a:lnTo>
                  <a:pt x="796090" y="7002"/>
                </a:lnTo>
                <a:lnTo>
                  <a:pt x="872285" y="1773"/>
                </a:lnTo>
                <a:lnTo>
                  <a:pt x="950213" y="0"/>
                </a:lnTo>
                <a:lnTo>
                  <a:pt x="1028142" y="1773"/>
                </a:lnTo>
                <a:lnTo>
                  <a:pt x="1104337" y="7002"/>
                </a:lnTo>
                <a:lnTo>
                  <a:pt x="1178553" y="15547"/>
                </a:lnTo>
                <a:lnTo>
                  <a:pt x="1250545" y="27273"/>
                </a:lnTo>
                <a:lnTo>
                  <a:pt x="1320069" y="42040"/>
                </a:lnTo>
                <a:lnTo>
                  <a:pt x="1386881" y="59712"/>
                </a:lnTo>
                <a:lnTo>
                  <a:pt x="1450735" y="80150"/>
                </a:lnTo>
                <a:lnTo>
                  <a:pt x="1511387" y="103217"/>
                </a:lnTo>
                <a:lnTo>
                  <a:pt x="1568593" y="128775"/>
                </a:lnTo>
                <a:lnTo>
                  <a:pt x="1622107" y="156686"/>
                </a:lnTo>
                <a:lnTo>
                  <a:pt x="1671686" y="186812"/>
                </a:lnTo>
                <a:lnTo>
                  <a:pt x="1717084" y="219017"/>
                </a:lnTo>
                <a:lnTo>
                  <a:pt x="1758058" y="253161"/>
                </a:lnTo>
                <a:lnTo>
                  <a:pt x="1794362" y="289108"/>
                </a:lnTo>
                <a:lnTo>
                  <a:pt x="1825752" y="326719"/>
                </a:lnTo>
                <a:lnTo>
                  <a:pt x="1851983" y="365857"/>
                </a:lnTo>
                <a:lnTo>
                  <a:pt x="1872810" y="406384"/>
                </a:lnTo>
                <a:lnTo>
                  <a:pt x="1887990" y="448163"/>
                </a:lnTo>
                <a:lnTo>
                  <a:pt x="1897277" y="491055"/>
                </a:lnTo>
                <a:lnTo>
                  <a:pt x="1900427" y="534924"/>
                </a:lnTo>
                <a:lnTo>
                  <a:pt x="1897277" y="578795"/>
                </a:lnTo>
                <a:lnTo>
                  <a:pt x="1887990" y="621690"/>
                </a:lnTo>
                <a:lnTo>
                  <a:pt x="1872810" y="663471"/>
                </a:lnTo>
                <a:lnTo>
                  <a:pt x="1851983" y="704000"/>
                </a:lnTo>
                <a:lnTo>
                  <a:pt x="1825752" y="743139"/>
                </a:lnTo>
                <a:lnTo>
                  <a:pt x="1794362" y="780751"/>
                </a:lnTo>
                <a:lnTo>
                  <a:pt x="1758058" y="816697"/>
                </a:lnTo>
                <a:lnTo>
                  <a:pt x="1717084" y="850841"/>
                </a:lnTo>
                <a:lnTo>
                  <a:pt x="1671686" y="883045"/>
                </a:lnTo>
                <a:lnTo>
                  <a:pt x="1622107" y="913171"/>
                </a:lnTo>
                <a:lnTo>
                  <a:pt x="1568593" y="941081"/>
                </a:lnTo>
                <a:lnTo>
                  <a:pt x="1511387" y="966637"/>
                </a:lnTo>
                <a:lnTo>
                  <a:pt x="1450735" y="989703"/>
                </a:lnTo>
                <a:lnTo>
                  <a:pt x="1386881" y="1010140"/>
                </a:lnTo>
                <a:lnTo>
                  <a:pt x="1320069" y="1027810"/>
                </a:lnTo>
                <a:lnTo>
                  <a:pt x="1250545" y="1042576"/>
                </a:lnTo>
                <a:lnTo>
                  <a:pt x="1178553" y="1054301"/>
                </a:lnTo>
                <a:lnTo>
                  <a:pt x="1104337" y="1062846"/>
                </a:lnTo>
                <a:lnTo>
                  <a:pt x="1028142" y="1068074"/>
                </a:lnTo>
                <a:lnTo>
                  <a:pt x="950213" y="1069848"/>
                </a:lnTo>
                <a:lnTo>
                  <a:pt x="872285" y="1068074"/>
                </a:lnTo>
                <a:lnTo>
                  <a:pt x="796090" y="1062846"/>
                </a:lnTo>
                <a:lnTo>
                  <a:pt x="721874" y="1054301"/>
                </a:lnTo>
                <a:lnTo>
                  <a:pt x="649882" y="1042576"/>
                </a:lnTo>
                <a:lnTo>
                  <a:pt x="580358" y="1027810"/>
                </a:lnTo>
                <a:lnTo>
                  <a:pt x="513546" y="1010140"/>
                </a:lnTo>
                <a:lnTo>
                  <a:pt x="449692" y="989703"/>
                </a:lnTo>
                <a:lnTo>
                  <a:pt x="389040" y="966637"/>
                </a:lnTo>
                <a:lnTo>
                  <a:pt x="331834" y="941081"/>
                </a:lnTo>
                <a:lnTo>
                  <a:pt x="278320" y="913171"/>
                </a:lnTo>
                <a:lnTo>
                  <a:pt x="228741" y="883045"/>
                </a:lnTo>
                <a:lnTo>
                  <a:pt x="183343" y="850841"/>
                </a:lnTo>
                <a:lnTo>
                  <a:pt x="142369" y="816697"/>
                </a:lnTo>
                <a:lnTo>
                  <a:pt x="106065" y="780751"/>
                </a:lnTo>
                <a:lnTo>
                  <a:pt x="74675" y="743139"/>
                </a:lnTo>
                <a:lnTo>
                  <a:pt x="48444" y="704000"/>
                </a:lnTo>
                <a:lnTo>
                  <a:pt x="27617" y="663471"/>
                </a:lnTo>
                <a:lnTo>
                  <a:pt x="12437" y="621690"/>
                </a:lnTo>
                <a:lnTo>
                  <a:pt x="3150" y="578795"/>
                </a:lnTo>
                <a:lnTo>
                  <a:pt x="0" y="534924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919854" y="5205732"/>
            <a:ext cx="1258570" cy="467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ts val="119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ности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нов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Сов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оров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Ба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ка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Росс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34100" y="4198632"/>
            <a:ext cx="2386583" cy="14554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92011" y="4230623"/>
            <a:ext cx="2275840" cy="1344295"/>
          </a:xfrm>
          <a:custGeom>
            <a:avLst/>
            <a:gdLst/>
            <a:ahLst/>
            <a:cxnLst/>
            <a:rect l="l" t="t" r="r" b="b"/>
            <a:pathLst>
              <a:path w="2275840" h="1344295">
                <a:moveTo>
                  <a:pt x="1137665" y="0"/>
                </a:moveTo>
                <a:lnTo>
                  <a:pt x="1044366" y="2227"/>
                </a:lnTo>
                <a:lnTo>
                  <a:pt x="953141" y="8795"/>
                </a:lnTo>
                <a:lnTo>
                  <a:pt x="864286" y="19530"/>
                </a:lnTo>
                <a:lnTo>
                  <a:pt x="778093" y="34259"/>
                </a:lnTo>
                <a:lnTo>
                  <a:pt x="694854" y="52810"/>
                </a:lnTo>
                <a:lnTo>
                  <a:pt x="614863" y="75009"/>
                </a:lnTo>
                <a:lnTo>
                  <a:pt x="538412" y="100684"/>
                </a:lnTo>
                <a:lnTo>
                  <a:pt x="465795" y="129661"/>
                </a:lnTo>
                <a:lnTo>
                  <a:pt x="397304" y="161769"/>
                </a:lnTo>
                <a:lnTo>
                  <a:pt x="333232" y="196834"/>
                </a:lnTo>
                <a:lnTo>
                  <a:pt x="273872" y="234682"/>
                </a:lnTo>
                <a:lnTo>
                  <a:pt x="219516" y="275142"/>
                </a:lnTo>
                <a:lnTo>
                  <a:pt x="170459" y="318041"/>
                </a:lnTo>
                <a:lnTo>
                  <a:pt x="126993" y="363205"/>
                </a:lnTo>
                <a:lnTo>
                  <a:pt x="89409" y="410462"/>
                </a:lnTo>
                <a:lnTo>
                  <a:pt x="58003" y="459638"/>
                </a:lnTo>
                <a:lnTo>
                  <a:pt x="33066" y="510561"/>
                </a:lnTo>
                <a:lnTo>
                  <a:pt x="14891" y="563058"/>
                </a:lnTo>
                <a:lnTo>
                  <a:pt x="3771" y="616957"/>
                </a:lnTo>
                <a:lnTo>
                  <a:pt x="0" y="672083"/>
                </a:lnTo>
                <a:lnTo>
                  <a:pt x="3771" y="727210"/>
                </a:lnTo>
                <a:lnTo>
                  <a:pt x="14891" y="781109"/>
                </a:lnTo>
                <a:lnTo>
                  <a:pt x="33066" y="833606"/>
                </a:lnTo>
                <a:lnTo>
                  <a:pt x="58003" y="884529"/>
                </a:lnTo>
                <a:lnTo>
                  <a:pt x="89409" y="933705"/>
                </a:lnTo>
                <a:lnTo>
                  <a:pt x="126993" y="980962"/>
                </a:lnTo>
                <a:lnTo>
                  <a:pt x="170459" y="1026126"/>
                </a:lnTo>
                <a:lnTo>
                  <a:pt x="219516" y="1069025"/>
                </a:lnTo>
                <a:lnTo>
                  <a:pt x="273872" y="1109485"/>
                </a:lnTo>
                <a:lnTo>
                  <a:pt x="333232" y="1147333"/>
                </a:lnTo>
                <a:lnTo>
                  <a:pt x="397304" y="1182398"/>
                </a:lnTo>
                <a:lnTo>
                  <a:pt x="465795" y="1214506"/>
                </a:lnTo>
                <a:lnTo>
                  <a:pt x="538412" y="1243483"/>
                </a:lnTo>
                <a:lnTo>
                  <a:pt x="614863" y="1269158"/>
                </a:lnTo>
                <a:lnTo>
                  <a:pt x="694854" y="1291357"/>
                </a:lnTo>
                <a:lnTo>
                  <a:pt x="778093" y="1309908"/>
                </a:lnTo>
                <a:lnTo>
                  <a:pt x="864286" y="1324637"/>
                </a:lnTo>
                <a:lnTo>
                  <a:pt x="953141" y="1335372"/>
                </a:lnTo>
                <a:lnTo>
                  <a:pt x="1044366" y="1341940"/>
                </a:lnTo>
                <a:lnTo>
                  <a:pt x="1137665" y="1344167"/>
                </a:lnTo>
                <a:lnTo>
                  <a:pt x="1230965" y="1341940"/>
                </a:lnTo>
                <a:lnTo>
                  <a:pt x="1322190" y="1335372"/>
                </a:lnTo>
                <a:lnTo>
                  <a:pt x="1411045" y="1324637"/>
                </a:lnTo>
                <a:lnTo>
                  <a:pt x="1497238" y="1309908"/>
                </a:lnTo>
                <a:lnTo>
                  <a:pt x="1580477" y="1291357"/>
                </a:lnTo>
                <a:lnTo>
                  <a:pt x="1660468" y="1269158"/>
                </a:lnTo>
                <a:lnTo>
                  <a:pt x="1736919" y="1243483"/>
                </a:lnTo>
                <a:lnTo>
                  <a:pt x="1809536" y="1214506"/>
                </a:lnTo>
                <a:lnTo>
                  <a:pt x="1878027" y="1182398"/>
                </a:lnTo>
                <a:lnTo>
                  <a:pt x="1942099" y="1147333"/>
                </a:lnTo>
                <a:lnTo>
                  <a:pt x="2001459" y="1109485"/>
                </a:lnTo>
                <a:lnTo>
                  <a:pt x="2055815" y="1069025"/>
                </a:lnTo>
                <a:lnTo>
                  <a:pt x="2104872" y="1026126"/>
                </a:lnTo>
                <a:lnTo>
                  <a:pt x="2148338" y="980962"/>
                </a:lnTo>
                <a:lnTo>
                  <a:pt x="2185922" y="933705"/>
                </a:lnTo>
                <a:lnTo>
                  <a:pt x="2217328" y="884529"/>
                </a:lnTo>
                <a:lnTo>
                  <a:pt x="2242265" y="833606"/>
                </a:lnTo>
                <a:lnTo>
                  <a:pt x="2260440" y="781109"/>
                </a:lnTo>
                <a:lnTo>
                  <a:pt x="2271560" y="727210"/>
                </a:lnTo>
                <a:lnTo>
                  <a:pt x="2275332" y="672083"/>
                </a:lnTo>
                <a:lnTo>
                  <a:pt x="2271560" y="616957"/>
                </a:lnTo>
                <a:lnTo>
                  <a:pt x="2260440" y="563058"/>
                </a:lnTo>
                <a:lnTo>
                  <a:pt x="2242265" y="510561"/>
                </a:lnTo>
                <a:lnTo>
                  <a:pt x="2217328" y="459638"/>
                </a:lnTo>
                <a:lnTo>
                  <a:pt x="2185922" y="410462"/>
                </a:lnTo>
                <a:lnTo>
                  <a:pt x="2148338" y="363205"/>
                </a:lnTo>
                <a:lnTo>
                  <a:pt x="2104872" y="318041"/>
                </a:lnTo>
                <a:lnTo>
                  <a:pt x="2055815" y="275142"/>
                </a:lnTo>
                <a:lnTo>
                  <a:pt x="2001459" y="234682"/>
                </a:lnTo>
                <a:lnTo>
                  <a:pt x="1942099" y="196834"/>
                </a:lnTo>
                <a:lnTo>
                  <a:pt x="1878027" y="161769"/>
                </a:lnTo>
                <a:lnTo>
                  <a:pt x="1809536" y="129661"/>
                </a:lnTo>
                <a:lnTo>
                  <a:pt x="1736919" y="100684"/>
                </a:lnTo>
                <a:lnTo>
                  <a:pt x="1660468" y="75009"/>
                </a:lnTo>
                <a:lnTo>
                  <a:pt x="1580477" y="52810"/>
                </a:lnTo>
                <a:lnTo>
                  <a:pt x="1497238" y="34259"/>
                </a:lnTo>
                <a:lnTo>
                  <a:pt x="1411045" y="19530"/>
                </a:lnTo>
                <a:lnTo>
                  <a:pt x="1322190" y="8795"/>
                </a:lnTo>
                <a:lnTo>
                  <a:pt x="1230965" y="2227"/>
                </a:lnTo>
                <a:lnTo>
                  <a:pt x="1137665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92011" y="4230623"/>
            <a:ext cx="2275840" cy="1344295"/>
          </a:xfrm>
          <a:custGeom>
            <a:avLst/>
            <a:gdLst/>
            <a:ahLst/>
            <a:cxnLst/>
            <a:rect l="l" t="t" r="r" b="b"/>
            <a:pathLst>
              <a:path w="2275840" h="1344295">
                <a:moveTo>
                  <a:pt x="0" y="672083"/>
                </a:moveTo>
                <a:lnTo>
                  <a:pt x="3771" y="616957"/>
                </a:lnTo>
                <a:lnTo>
                  <a:pt x="14891" y="563058"/>
                </a:lnTo>
                <a:lnTo>
                  <a:pt x="33066" y="510561"/>
                </a:lnTo>
                <a:lnTo>
                  <a:pt x="58003" y="459638"/>
                </a:lnTo>
                <a:lnTo>
                  <a:pt x="89409" y="410462"/>
                </a:lnTo>
                <a:lnTo>
                  <a:pt x="126993" y="363205"/>
                </a:lnTo>
                <a:lnTo>
                  <a:pt x="170459" y="318041"/>
                </a:lnTo>
                <a:lnTo>
                  <a:pt x="219516" y="275142"/>
                </a:lnTo>
                <a:lnTo>
                  <a:pt x="273872" y="234682"/>
                </a:lnTo>
                <a:lnTo>
                  <a:pt x="333232" y="196834"/>
                </a:lnTo>
                <a:lnTo>
                  <a:pt x="397304" y="161769"/>
                </a:lnTo>
                <a:lnTo>
                  <a:pt x="465795" y="129661"/>
                </a:lnTo>
                <a:lnTo>
                  <a:pt x="538412" y="100684"/>
                </a:lnTo>
                <a:lnTo>
                  <a:pt x="614863" y="75009"/>
                </a:lnTo>
                <a:lnTo>
                  <a:pt x="694854" y="52810"/>
                </a:lnTo>
                <a:lnTo>
                  <a:pt x="778093" y="34259"/>
                </a:lnTo>
                <a:lnTo>
                  <a:pt x="864286" y="19530"/>
                </a:lnTo>
                <a:lnTo>
                  <a:pt x="953141" y="8795"/>
                </a:lnTo>
                <a:lnTo>
                  <a:pt x="1044366" y="2227"/>
                </a:lnTo>
                <a:lnTo>
                  <a:pt x="1137665" y="0"/>
                </a:lnTo>
                <a:lnTo>
                  <a:pt x="1230965" y="2227"/>
                </a:lnTo>
                <a:lnTo>
                  <a:pt x="1322190" y="8795"/>
                </a:lnTo>
                <a:lnTo>
                  <a:pt x="1411045" y="19530"/>
                </a:lnTo>
                <a:lnTo>
                  <a:pt x="1497238" y="34259"/>
                </a:lnTo>
                <a:lnTo>
                  <a:pt x="1580477" y="52810"/>
                </a:lnTo>
                <a:lnTo>
                  <a:pt x="1660468" y="75009"/>
                </a:lnTo>
                <a:lnTo>
                  <a:pt x="1736919" y="100684"/>
                </a:lnTo>
                <a:lnTo>
                  <a:pt x="1809536" y="129661"/>
                </a:lnTo>
                <a:lnTo>
                  <a:pt x="1878027" y="161769"/>
                </a:lnTo>
                <a:lnTo>
                  <a:pt x="1942099" y="196834"/>
                </a:lnTo>
                <a:lnTo>
                  <a:pt x="2001459" y="234682"/>
                </a:lnTo>
                <a:lnTo>
                  <a:pt x="2055815" y="275142"/>
                </a:lnTo>
                <a:lnTo>
                  <a:pt x="2104872" y="318041"/>
                </a:lnTo>
                <a:lnTo>
                  <a:pt x="2148338" y="363205"/>
                </a:lnTo>
                <a:lnTo>
                  <a:pt x="2185922" y="410462"/>
                </a:lnTo>
                <a:lnTo>
                  <a:pt x="2217328" y="459638"/>
                </a:lnTo>
                <a:lnTo>
                  <a:pt x="2242265" y="510561"/>
                </a:lnTo>
                <a:lnTo>
                  <a:pt x="2260440" y="563058"/>
                </a:lnTo>
                <a:lnTo>
                  <a:pt x="2271560" y="616957"/>
                </a:lnTo>
                <a:lnTo>
                  <a:pt x="2275332" y="672083"/>
                </a:lnTo>
                <a:lnTo>
                  <a:pt x="2271560" y="727210"/>
                </a:lnTo>
                <a:lnTo>
                  <a:pt x="2260440" y="781109"/>
                </a:lnTo>
                <a:lnTo>
                  <a:pt x="2242265" y="833606"/>
                </a:lnTo>
                <a:lnTo>
                  <a:pt x="2217328" y="884529"/>
                </a:lnTo>
                <a:lnTo>
                  <a:pt x="2185922" y="933705"/>
                </a:lnTo>
                <a:lnTo>
                  <a:pt x="2148338" y="980962"/>
                </a:lnTo>
                <a:lnTo>
                  <a:pt x="2104872" y="1026126"/>
                </a:lnTo>
                <a:lnTo>
                  <a:pt x="2055815" y="1069025"/>
                </a:lnTo>
                <a:lnTo>
                  <a:pt x="2001459" y="1109485"/>
                </a:lnTo>
                <a:lnTo>
                  <a:pt x="1942099" y="1147333"/>
                </a:lnTo>
                <a:lnTo>
                  <a:pt x="1878027" y="1182398"/>
                </a:lnTo>
                <a:lnTo>
                  <a:pt x="1809536" y="1214506"/>
                </a:lnTo>
                <a:lnTo>
                  <a:pt x="1736919" y="1243483"/>
                </a:lnTo>
                <a:lnTo>
                  <a:pt x="1660468" y="1269158"/>
                </a:lnTo>
                <a:lnTo>
                  <a:pt x="1580477" y="1291357"/>
                </a:lnTo>
                <a:lnTo>
                  <a:pt x="1497238" y="1309908"/>
                </a:lnTo>
                <a:lnTo>
                  <a:pt x="1411045" y="1324637"/>
                </a:lnTo>
                <a:lnTo>
                  <a:pt x="1322190" y="1335372"/>
                </a:lnTo>
                <a:lnTo>
                  <a:pt x="1230965" y="1341940"/>
                </a:lnTo>
                <a:lnTo>
                  <a:pt x="1137665" y="1344167"/>
                </a:lnTo>
                <a:lnTo>
                  <a:pt x="1044366" y="1341940"/>
                </a:lnTo>
                <a:lnTo>
                  <a:pt x="953141" y="1335372"/>
                </a:lnTo>
                <a:lnTo>
                  <a:pt x="864286" y="1324637"/>
                </a:lnTo>
                <a:lnTo>
                  <a:pt x="778093" y="1309908"/>
                </a:lnTo>
                <a:lnTo>
                  <a:pt x="694854" y="1291357"/>
                </a:lnTo>
                <a:lnTo>
                  <a:pt x="614863" y="1269158"/>
                </a:lnTo>
                <a:lnTo>
                  <a:pt x="538412" y="1243483"/>
                </a:lnTo>
                <a:lnTo>
                  <a:pt x="465795" y="1214506"/>
                </a:lnTo>
                <a:lnTo>
                  <a:pt x="397304" y="1182398"/>
                </a:lnTo>
                <a:lnTo>
                  <a:pt x="333232" y="1147333"/>
                </a:lnTo>
                <a:lnTo>
                  <a:pt x="273872" y="1109485"/>
                </a:lnTo>
                <a:lnTo>
                  <a:pt x="219516" y="1069025"/>
                </a:lnTo>
                <a:lnTo>
                  <a:pt x="170459" y="1026126"/>
                </a:lnTo>
                <a:lnTo>
                  <a:pt x="126993" y="980962"/>
                </a:lnTo>
                <a:lnTo>
                  <a:pt x="89409" y="933705"/>
                </a:lnTo>
                <a:lnTo>
                  <a:pt x="58003" y="884529"/>
                </a:lnTo>
                <a:lnTo>
                  <a:pt x="33066" y="833606"/>
                </a:lnTo>
                <a:lnTo>
                  <a:pt x="14891" y="781109"/>
                </a:lnTo>
                <a:lnTo>
                  <a:pt x="3771" y="727210"/>
                </a:lnTo>
                <a:lnTo>
                  <a:pt x="0" y="67208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695693" y="4670173"/>
            <a:ext cx="1271270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ts val="1190"/>
              </a:lnSpc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нные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уб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чные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ные</a:t>
            </a:r>
            <a:r>
              <a:rPr dirty="0" sz="11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лиц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1980" y="4198632"/>
            <a:ext cx="2406396" cy="14554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9891" y="4230623"/>
            <a:ext cx="2295525" cy="1344295"/>
          </a:xfrm>
          <a:custGeom>
            <a:avLst/>
            <a:gdLst/>
            <a:ahLst/>
            <a:cxnLst/>
            <a:rect l="l" t="t" r="r" b="b"/>
            <a:pathLst>
              <a:path w="2295525" h="1344295">
                <a:moveTo>
                  <a:pt x="1147571" y="0"/>
                </a:moveTo>
                <a:lnTo>
                  <a:pt x="1053454" y="2227"/>
                </a:lnTo>
                <a:lnTo>
                  <a:pt x="961431" y="8795"/>
                </a:lnTo>
                <a:lnTo>
                  <a:pt x="871799" y="19530"/>
                </a:lnTo>
                <a:lnTo>
                  <a:pt x="784852" y="34259"/>
                </a:lnTo>
                <a:lnTo>
                  <a:pt x="700887" y="52810"/>
                </a:lnTo>
                <a:lnTo>
                  <a:pt x="620199" y="75009"/>
                </a:lnTo>
                <a:lnTo>
                  <a:pt x="543082" y="100684"/>
                </a:lnTo>
                <a:lnTo>
                  <a:pt x="469833" y="129661"/>
                </a:lnTo>
                <a:lnTo>
                  <a:pt x="400746" y="161769"/>
                </a:lnTo>
                <a:lnTo>
                  <a:pt x="336118" y="196834"/>
                </a:lnTo>
                <a:lnTo>
                  <a:pt x="276242" y="234682"/>
                </a:lnTo>
                <a:lnTo>
                  <a:pt x="221416" y="275142"/>
                </a:lnTo>
                <a:lnTo>
                  <a:pt x="171934" y="318041"/>
                </a:lnTo>
                <a:lnTo>
                  <a:pt x="128090" y="363205"/>
                </a:lnTo>
                <a:lnTo>
                  <a:pt x="90182" y="410462"/>
                </a:lnTo>
                <a:lnTo>
                  <a:pt x="58504" y="459638"/>
                </a:lnTo>
                <a:lnTo>
                  <a:pt x="33351" y="510561"/>
                </a:lnTo>
                <a:lnTo>
                  <a:pt x="15019" y="563058"/>
                </a:lnTo>
                <a:lnTo>
                  <a:pt x="3804" y="616957"/>
                </a:lnTo>
                <a:lnTo>
                  <a:pt x="0" y="672083"/>
                </a:lnTo>
                <a:lnTo>
                  <a:pt x="3804" y="727210"/>
                </a:lnTo>
                <a:lnTo>
                  <a:pt x="15019" y="781109"/>
                </a:lnTo>
                <a:lnTo>
                  <a:pt x="33351" y="833606"/>
                </a:lnTo>
                <a:lnTo>
                  <a:pt x="58504" y="884529"/>
                </a:lnTo>
                <a:lnTo>
                  <a:pt x="90182" y="933705"/>
                </a:lnTo>
                <a:lnTo>
                  <a:pt x="128090" y="980962"/>
                </a:lnTo>
                <a:lnTo>
                  <a:pt x="171934" y="1026126"/>
                </a:lnTo>
                <a:lnTo>
                  <a:pt x="221416" y="1069025"/>
                </a:lnTo>
                <a:lnTo>
                  <a:pt x="276242" y="1109485"/>
                </a:lnTo>
                <a:lnTo>
                  <a:pt x="336118" y="1147333"/>
                </a:lnTo>
                <a:lnTo>
                  <a:pt x="400746" y="1182398"/>
                </a:lnTo>
                <a:lnTo>
                  <a:pt x="469833" y="1214506"/>
                </a:lnTo>
                <a:lnTo>
                  <a:pt x="543082" y="1243483"/>
                </a:lnTo>
                <a:lnTo>
                  <a:pt x="620199" y="1269158"/>
                </a:lnTo>
                <a:lnTo>
                  <a:pt x="700887" y="1291357"/>
                </a:lnTo>
                <a:lnTo>
                  <a:pt x="784852" y="1309908"/>
                </a:lnTo>
                <a:lnTo>
                  <a:pt x="871799" y="1324637"/>
                </a:lnTo>
                <a:lnTo>
                  <a:pt x="961431" y="1335372"/>
                </a:lnTo>
                <a:lnTo>
                  <a:pt x="1053454" y="1341940"/>
                </a:lnTo>
                <a:lnTo>
                  <a:pt x="1147571" y="1344167"/>
                </a:lnTo>
                <a:lnTo>
                  <a:pt x="1241683" y="1341940"/>
                </a:lnTo>
                <a:lnTo>
                  <a:pt x="1333700" y="1335372"/>
                </a:lnTo>
                <a:lnTo>
                  <a:pt x="1423328" y="1324637"/>
                </a:lnTo>
                <a:lnTo>
                  <a:pt x="1510271" y="1309908"/>
                </a:lnTo>
                <a:lnTo>
                  <a:pt x="1594234" y="1291357"/>
                </a:lnTo>
                <a:lnTo>
                  <a:pt x="1674922" y="1269158"/>
                </a:lnTo>
                <a:lnTo>
                  <a:pt x="1752038" y="1243483"/>
                </a:lnTo>
                <a:lnTo>
                  <a:pt x="1825288" y="1214506"/>
                </a:lnTo>
                <a:lnTo>
                  <a:pt x="1894376" y="1182398"/>
                </a:lnTo>
                <a:lnTo>
                  <a:pt x="1959006" y="1147333"/>
                </a:lnTo>
                <a:lnTo>
                  <a:pt x="2018884" y="1109485"/>
                </a:lnTo>
                <a:lnTo>
                  <a:pt x="2073712" y="1069025"/>
                </a:lnTo>
                <a:lnTo>
                  <a:pt x="2123197" y="1026126"/>
                </a:lnTo>
                <a:lnTo>
                  <a:pt x="2167043" y="980962"/>
                </a:lnTo>
                <a:lnTo>
                  <a:pt x="2204954" y="933705"/>
                </a:lnTo>
                <a:lnTo>
                  <a:pt x="2236634" y="884529"/>
                </a:lnTo>
                <a:lnTo>
                  <a:pt x="2261789" y="833606"/>
                </a:lnTo>
                <a:lnTo>
                  <a:pt x="2280122" y="781109"/>
                </a:lnTo>
                <a:lnTo>
                  <a:pt x="2291339" y="727210"/>
                </a:lnTo>
                <a:lnTo>
                  <a:pt x="2295144" y="672083"/>
                </a:lnTo>
                <a:lnTo>
                  <a:pt x="2291339" y="616957"/>
                </a:lnTo>
                <a:lnTo>
                  <a:pt x="2280122" y="563058"/>
                </a:lnTo>
                <a:lnTo>
                  <a:pt x="2261789" y="510561"/>
                </a:lnTo>
                <a:lnTo>
                  <a:pt x="2236634" y="459638"/>
                </a:lnTo>
                <a:lnTo>
                  <a:pt x="2204954" y="410462"/>
                </a:lnTo>
                <a:lnTo>
                  <a:pt x="2167043" y="363205"/>
                </a:lnTo>
                <a:lnTo>
                  <a:pt x="2123197" y="318041"/>
                </a:lnTo>
                <a:lnTo>
                  <a:pt x="2073712" y="275142"/>
                </a:lnTo>
                <a:lnTo>
                  <a:pt x="2018884" y="234682"/>
                </a:lnTo>
                <a:lnTo>
                  <a:pt x="1959006" y="196834"/>
                </a:lnTo>
                <a:lnTo>
                  <a:pt x="1894376" y="161769"/>
                </a:lnTo>
                <a:lnTo>
                  <a:pt x="1825288" y="129661"/>
                </a:lnTo>
                <a:lnTo>
                  <a:pt x="1752038" y="100684"/>
                </a:lnTo>
                <a:lnTo>
                  <a:pt x="1674922" y="75009"/>
                </a:lnTo>
                <a:lnTo>
                  <a:pt x="1594234" y="52810"/>
                </a:lnTo>
                <a:lnTo>
                  <a:pt x="1510271" y="34259"/>
                </a:lnTo>
                <a:lnTo>
                  <a:pt x="1423328" y="19530"/>
                </a:lnTo>
                <a:lnTo>
                  <a:pt x="1333700" y="8795"/>
                </a:lnTo>
                <a:lnTo>
                  <a:pt x="1241683" y="2227"/>
                </a:lnTo>
                <a:lnTo>
                  <a:pt x="1147571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9891" y="4230623"/>
            <a:ext cx="2295525" cy="1344295"/>
          </a:xfrm>
          <a:custGeom>
            <a:avLst/>
            <a:gdLst/>
            <a:ahLst/>
            <a:cxnLst/>
            <a:rect l="l" t="t" r="r" b="b"/>
            <a:pathLst>
              <a:path w="2295525" h="1344295">
                <a:moveTo>
                  <a:pt x="0" y="672083"/>
                </a:moveTo>
                <a:lnTo>
                  <a:pt x="3804" y="616957"/>
                </a:lnTo>
                <a:lnTo>
                  <a:pt x="15019" y="563058"/>
                </a:lnTo>
                <a:lnTo>
                  <a:pt x="33351" y="510561"/>
                </a:lnTo>
                <a:lnTo>
                  <a:pt x="58504" y="459638"/>
                </a:lnTo>
                <a:lnTo>
                  <a:pt x="90182" y="410462"/>
                </a:lnTo>
                <a:lnTo>
                  <a:pt x="128090" y="363205"/>
                </a:lnTo>
                <a:lnTo>
                  <a:pt x="171934" y="318041"/>
                </a:lnTo>
                <a:lnTo>
                  <a:pt x="221416" y="275142"/>
                </a:lnTo>
                <a:lnTo>
                  <a:pt x="276242" y="234682"/>
                </a:lnTo>
                <a:lnTo>
                  <a:pt x="336118" y="196834"/>
                </a:lnTo>
                <a:lnTo>
                  <a:pt x="400746" y="161769"/>
                </a:lnTo>
                <a:lnTo>
                  <a:pt x="469833" y="129661"/>
                </a:lnTo>
                <a:lnTo>
                  <a:pt x="543082" y="100684"/>
                </a:lnTo>
                <a:lnTo>
                  <a:pt x="620199" y="75009"/>
                </a:lnTo>
                <a:lnTo>
                  <a:pt x="700887" y="52810"/>
                </a:lnTo>
                <a:lnTo>
                  <a:pt x="784852" y="34259"/>
                </a:lnTo>
                <a:lnTo>
                  <a:pt x="871799" y="19530"/>
                </a:lnTo>
                <a:lnTo>
                  <a:pt x="961431" y="8795"/>
                </a:lnTo>
                <a:lnTo>
                  <a:pt x="1053454" y="2227"/>
                </a:lnTo>
                <a:lnTo>
                  <a:pt x="1147571" y="0"/>
                </a:lnTo>
                <a:lnTo>
                  <a:pt x="1241683" y="2227"/>
                </a:lnTo>
                <a:lnTo>
                  <a:pt x="1333700" y="8795"/>
                </a:lnTo>
                <a:lnTo>
                  <a:pt x="1423328" y="19530"/>
                </a:lnTo>
                <a:lnTo>
                  <a:pt x="1510271" y="34259"/>
                </a:lnTo>
                <a:lnTo>
                  <a:pt x="1594234" y="52810"/>
                </a:lnTo>
                <a:lnTo>
                  <a:pt x="1674922" y="75009"/>
                </a:lnTo>
                <a:lnTo>
                  <a:pt x="1752038" y="100684"/>
                </a:lnTo>
                <a:lnTo>
                  <a:pt x="1825288" y="129661"/>
                </a:lnTo>
                <a:lnTo>
                  <a:pt x="1894376" y="161769"/>
                </a:lnTo>
                <a:lnTo>
                  <a:pt x="1959006" y="196834"/>
                </a:lnTo>
                <a:lnTo>
                  <a:pt x="2018884" y="234682"/>
                </a:lnTo>
                <a:lnTo>
                  <a:pt x="2073712" y="275142"/>
                </a:lnTo>
                <a:lnTo>
                  <a:pt x="2123197" y="318041"/>
                </a:lnTo>
                <a:lnTo>
                  <a:pt x="2167043" y="363205"/>
                </a:lnTo>
                <a:lnTo>
                  <a:pt x="2204954" y="410462"/>
                </a:lnTo>
                <a:lnTo>
                  <a:pt x="2236634" y="459638"/>
                </a:lnTo>
                <a:lnTo>
                  <a:pt x="2261789" y="510561"/>
                </a:lnTo>
                <a:lnTo>
                  <a:pt x="2280122" y="563058"/>
                </a:lnTo>
                <a:lnTo>
                  <a:pt x="2291339" y="616957"/>
                </a:lnTo>
                <a:lnTo>
                  <a:pt x="2295144" y="672083"/>
                </a:lnTo>
                <a:lnTo>
                  <a:pt x="2291339" y="727210"/>
                </a:lnTo>
                <a:lnTo>
                  <a:pt x="2280122" y="781109"/>
                </a:lnTo>
                <a:lnTo>
                  <a:pt x="2261789" y="833606"/>
                </a:lnTo>
                <a:lnTo>
                  <a:pt x="2236634" y="884529"/>
                </a:lnTo>
                <a:lnTo>
                  <a:pt x="2204954" y="933705"/>
                </a:lnTo>
                <a:lnTo>
                  <a:pt x="2167043" y="980962"/>
                </a:lnTo>
                <a:lnTo>
                  <a:pt x="2123197" y="1026126"/>
                </a:lnTo>
                <a:lnTo>
                  <a:pt x="2073712" y="1069025"/>
                </a:lnTo>
                <a:lnTo>
                  <a:pt x="2018884" y="1109485"/>
                </a:lnTo>
                <a:lnTo>
                  <a:pt x="1959006" y="1147333"/>
                </a:lnTo>
                <a:lnTo>
                  <a:pt x="1894376" y="1182398"/>
                </a:lnTo>
                <a:lnTo>
                  <a:pt x="1825288" y="1214506"/>
                </a:lnTo>
                <a:lnTo>
                  <a:pt x="1752038" y="1243483"/>
                </a:lnTo>
                <a:lnTo>
                  <a:pt x="1674922" y="1269158"/>
                </a:lnTo>
                <a:lnTo>
                  <a:pt x="1594234" y="1291357"/>
                </a:lnTo>
                <a:lnTo>
                  <a:pt x="1510271" y="1309908"/>
                </a:lnTo>
                <a:lnTo>
                  <a:pt x="1423328" y="1324637"/>
                </a:lnTo>
                <a:lnTo>
                  <a:pt x="1333700" y="1335372"/>
                </a:lnTo>
                <a:lnTo>
                  <a:pt x="1241683" y="1341940"/>
                </a:lnTo>
                <a:lnTo>
                  <a:pt x="1147571" y="1344167"/>
                </a:lnTo>
                <a:lnTo>
                  <a:pt x="1053454" y="1341940"/>
                </a:lnTo>
                <a:lnTo>
                  <a:pt x="961431" y="1335372"/>
                </a:lnTo>
                <a:lnTo>
                  <a:pt x="871799" y="1324637"/>
                </a:lnTo>
                <a:lnTo>
                  <a:pt x="784852" y="1309908"/>
                </a:lnTo>
                <a:lnTo>
                  <a:pt x="700887" y="1291357"/>
                </a:lnTo>
                <a:lnTo>
                  <a:pt x="620199" y="1269158"/>
                </a:lnTo>
                <a:lnTo>
                  <a:pt x="543082" y="1243483"/>
                </a:lnTo>
                <a:lnTo>
                  <a:pt x="469833" y="1214506"/>
                </a:lnTo>
                <a:lnTo>
                  <a:pt x="400746" y="1182398"/>
                </a:lnTo>
                <a:lnTo>
                  <a:pt x="336118" y="1147333"/>
                </a:lnTo>
                <a:lnTo>
                  <a:pt x="276242" y="1109485"/>
                </a:lnTo>
                <a:lnTo>
                  <a:pt x="221416" y="1069025"/>
                </a:lnTo>
                <a:lnTo>
                  <a:pt x="171934" y="1026126"/>
                </a:lnTo>
                <a:lnTo>
                  <a:pt x="128090" y="980962"/>
                </a:lnTo>
                <a:lnTo>
                  <a:pt x="90182" y="933705"/>
                </a:lnTo>
                <a:lnTo>
                  <a:pt x="58504" y="884529"/>
                </a:lnTo>
                <a:lnTo>
                  <a:pt x="33351" y="833606"/>
                </a:lnTo>
                <a:lnTo>
                  <a:pt x="15019" y="781109"/>
                </a:lnTo>
                <a:lnTo>
                  <a:pt x="3804" y="727210"/>
                </a:lnTo>
                <a:lnTo>
                  <a:pt x="0" y="67208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71752" y="4594862"/>
            <a:ext cx="1271270" cy="618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19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ностные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уб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чных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ме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жд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61415" marR="5080" indent="1266825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Обяз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н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ости</a:t>
            </a:r>
            <a:r>
              <a:rPr dirty="0" spc="-2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лиц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,</a:t>
            </a:r>
            <a:r>
              <a:rPr dirty="0" i="0">
                <a:latin typeface="Georgia"/>
                <a:cs typeface="Georgia"/>
              </a:rPr>
              <a:t> оказывающего</a:t>
            </a:r>
            <a:r>
              <a:rPr dirty="0" spc="-1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бухгалтер</a:t>
            </a:r>
            <a:r>
              <a:rPr dirty="0" spc="5" i="0">
                <a:latin typeface="Georgia"/>
                <a:cs typeface="Georgia"/>
              </a:rPr>
              <a:t>с</a:t>
            </a:r>
            <a:r>
              <a:rPr dirty="0" i="0">
                <a:latin typeface="Georgia"/>
                <a:cs typeface="Georgia"/>
              </a:rPr>
              <a:t>к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е</a:t>
            </a:r>
            <a:r>
              <a:rPr dirty="0" spc="-3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у</a:t>
            </a:r>
            <a:r>
              <a:rPr dirty="0" spc="5" i="0">
                <a:latin typeface="Georgia"/>
                <a:cs typeface="Georgia"/>
              </a:rPr>
              <a:t>с</a:t>
            </a:r>
            <a:r>
              <a:rPr dirty="0" i="0">
                <a:latin typeface="Georgia"/>
                <a:cs typeface="Georgia"/>
              </a:rPr>
              <a:t>л</a:t>
            </a:r>
            <a:r>
              <a:rPr dirty="0" spc="5" i="0">
                <a:latin typeface="Georgia"/>
                <a:cs typeface="Georgia"/>
              </a:rPr>
              <a:t>у</a:t>
            </a:r>
            <a:r>
              <a:rPr dirty="0" i="0">
                <a:latin typeface="Georgia"/>
                <a:cs typeface="Georgia"/>
              </a:rPr>
              <a:t>ги,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9361" y="773642"/>
            <a:ext cx="68179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5"/>
              </a:lnSpc>
            </a:pP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при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бслужив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публичных</a:t>
            </a:r>
            <a:r>
              <a:rPr dirty="0" sz="2000" spc="-3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должностных</a:t>
            </a:r>
            <a:r>
              <a:rPr dirty="0" sz="2000" spc="-4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лиц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7807" y="1997964"/>
            <a:ext cx="2159635" cy="3864610"/>
          </a:xfrm>
          <a:custGeom>
            <a:avLst/>
            <a:gdLst/>
            <a:ahLst/>
            <a:cxnLst/>
            <a:rect l="l" t="t" r="r" b="b"/>
            <a:pathLst>
              <a:path w="2159635" h="3864610">
                <a:moveTo>
                  <a:pt x="2157588" y="3864317"/>
                </a:moveTo>
                <a:lnTo>
                  <a:pt x="1968862" y="3847259"/>
                </a:lnTo>
                <a:lnTo>
                  <a:pt x="1785348" y="3817947"/>
                </a:lnTo>
                <a:lnTo>
                  <a:pt x="1607601" y="3776911"/>
                </a:lnTo>
                <a:lnTo>
                  <a:pt x="1436175" y="3724682"/>
                </a:lnTo>
                <a:lnTo>
                  <a:pt x="1271623" y="3661793"/>
                </a:lnTo>
                <a:lnTo>
                  <a:pt x="1114500" y="3588774"/>
                </a:lnTo>
                <a:lnTo>
                  <a:pt x="965360" y="3506156"/>
                </a:lnTo>
                <a:lnTo>
                  <a:pt x="824756" y="3414471"/>
                </a:lnTo>
                <a:lnTo>
                  <a:pt x="693243" y="3314250"/>
                </a:lnTo>
                <a:lnTo>
                  <a:pt x="571376" y="3206024"/>
                </a:lnTo>
                <a:lnTo>
                  <a:pt x="459707" y="3090324"/>
                </a:lnTo>
                <a:lnTo>
                  <a:pt x="358790" y="2967681"/>
                </a:lnTo>
                <a:lnTo>
                  <a:pt x="269181" y="2838627"/>
                </a:lnTo>
                <a:lnTo>
                  <a:pt x="191433" y="2703693"/>
                </a:lnTo>
                <a:lnTo>
                  <a:pt x="126100" y="2563410"/>
                </a:lnTo>
                <a:lnTo>
                  <a:pt x="73736" y="2418309"/>
                </a:lnTo>
                <a:lnTo>
                  <a:pt x="34896" y="2268922"/>
                </a:lnTo>
                <a:lnTo>
                  <a:pt x="10132" y="2115779"/>
                </a:lnTo>
                <a:lnTo>
                  <a:pt x="0" y="1959412"/>
                </a:lnTo>
                <a:lnTo>
                  <a:pt x="5052" y="1800352"/>
                </a:lnTo>
                <a:lnTo>
                  <a:pt x="22461" y="1659432"/>
                </a:lnTo>
                <a:lnTo>
                  <a:pt x="51600" y="1521677"/>
                </a:lnTo>
                <a:lnTo>
                  <a:pt x="92046" y="1387451"/>
                </a:lnTo>
                <a:lnTo>
                  <a:pt x="143372" y="1257121"/>
                </a:lnTo>
                <a:lnTo>
                  <a:pt x="205154" y="1131052"/>
                </a:lnTo>
                <a:lnTo>
                  <a:pt x="276966" y="1009609"/>
                </a:lnTo>
                <a:lnTo>
                  <a:pt x="358384" y="893159"/>
                </a:lnTo>
                <a:lnTo>
                  <a:pt x="448983" y="782068"/>
                </a:lnTo>
                <a:lnTo>
                  <a:pt x="548337" y="676699"/>
                </a:lnTo>
                <a:lnTo>
                  <a:pt x="656021" y="577421"/>
                </a:lnTo>
                <a:lnTo>
                  <a:pt x="771611" y="484597"/>
                </a:lnTo>
                <a:lnTo>
                  <a:pt x="894680" y="398595"/>
                </a:lnTo>
                <a:lnTo>
                  <a:pt x="1024805" y="319778"/>
                </a:lnTo>
                <a:lnTo>
                  <a:pt x="1161560" y="248514"/>
                </a:lnTo>
                <a:lnTo>
                  <a:pt x="1304520" y="185167"/>
                </a:lnTo>
                <a:lnTo>
                  <a:pt x="1453260" y="130104"/>
                </a:lnTo>
                <a:lnTo>
                  <a:pt x="1607355" y="83690"/>
                </a:lnTo>
                <a:lnTo>
                  <a:pt x="1766379" y="46291"/>
                </a:lnTo>
                <a:lnTo>
                  <a:pt x="1929908" y="18272"/>
                </a:lnTo>
                <a:lnTo>
                  <a:pt x="2097517" y="0"/>
                </a:lnTo>
                <a:lnTo>
                  <a:pt x="2100057" y="23495"/>
                </a:lnTo>
                <a:lnTo>
                  <a:pt x="1913841" y="44376"/>
                </a:lnTo>
                <a:lnTo>
                  <a:pt x="1733157" y="77250"/>
                </a:lnTo>
                <a:lnTo>
                  <a:pt x="1558537" y="121580"/>
                </a:lnTo>
                <a:lnTo>
                  <a:pt x="1390513" y="176829"/>
                </a:lnTo>
                <a:lnTo>
                  <a:pt x="1229617" y="242460"/>
                </a:lnTo>
                <a:lnTo>
                  <a:pt x="1076380" y="317937"/>
                </a:lnTo>
                <a:lnTo>
                  <a:pt x="931336" y="402722"/>
                </a:lnTo>
                <a:lnTo>
                  <a:pt x="795016" y="496280"/>
                </a:lnTo>
                <a:lnTo>
                  <a:pt x="667952" y="598073"/>
                </a:lnTo>
                <a:lnTo>
                  <a:pt x="550676" y="707564"/>
                </a:lnTo>
                <a:lnTo>
                  <a:pt x="443720" y="824217"/>
                </a:lnTo>
                <a:lnTo>
                  <a:pt x="347617" y="947496"/>
                </a:lnTo>
                <a:lnTo>
                  <a:pt x="262897" y="1076862"/>
                </a:lnTo>
                <a:lnTo>
                  <a:pt x="190094" y="1211781"/>
                </a:lnTo>
                <a:lnTo>
                  <a:pt x="129739" y="1351714"/>
                </a:lnTo>
                <a:lnTo>
                  <a:pt x="82365" y="1496126"/>
                </a:lnTo>
                <a:lnTo>
                  <a:pt x="48503" y="1644478"/>
                </a:lnTo>
                <a:lnTo>
                  <a:pt x="28685" y="1796236"/>
                </a:lnTo>
                <a:lnTo>
                  <a:pt x="23443" y="1950862"/>
                </a:lnTo>
                <a:lnTo>
                  <a:pt x="33310" y="2107819"/>
                </a:lnTo>
                <a:lnTo>
                  <a:pt x="54846" y="2246645"/>
                </a:lnTo>
                <a:lnTo>
                  <a:pt x="87900" y="2382092"/>
                </a:lnTo>
                <a:lnTo>
                  <a:pt x="132040" y="2513808"/>
                </a:lnTo>
                <a:lnTo>
                  <a:pt x="186833" y="2641440"/>
                </a:lnTo>
                <a:lnTo>
                  <a:pt x="251847" y="2764636"/>
                </a:lnTo>
                <a:lnTo>
                  <a:pt x="326650" y="2883045"/>
                </a:lnTo>
                <a:lnTo>
                  <a:pt x="410809" y="2996313"/>
                </a:lnTo>
                <a:lnTo>
                  <a:pt x="503891" y="3104089"/>
                </a:lnTo>
                <a:lnTo>
                  <a:pt x="605465" y="3206021"/>
                </a:lnTo>
                <a:lnTo>
                  <a:pt x="715097" y="3301757"/>
                </a:lnTo>
                <a:lnTo>
                  <a:pt x="832355" y="3390943"/>
                </a:lnTo>
                <a:lnTo>
                  <a:pt x="956806" y="3473229"/>
                </a:lnTo>
                <a:lnTo>
                  <a:pt x="1088019" y="3548262"/>
                </a:lnTo>
                <a:lnTo>
                  <a:pt x="1225561" y="3615689"/>
                </a:lnTo>
                <a:lnTo>
                  <a:pt x="1368998" y="3675159"/>
                </a:lnTo>
                <a:lnTo>
                  <a:pt x="1517900" y="3726320"/>
                </a:lnTo>
                <a:lnTo>
                  <a:pt x="1671832" y="3768818"/>
                </a:lnTo>
                <a:lnTo>
                  <a:pt x="1830364" y="3802303"/>
                </a:lnTo>
                <a:lnTo>
                  <a:pt x="1993061" y="3826422"/>
                </a:lnTo>
                <a:lnTo>
                  <a:pt x="2159493" y="3840822"/>
                </a:lnTo>
                <a:lnTo>
                  <a:pt x="2157588" y="3864317"/>
                </a:lnTo>
                <a:close/>
              </a:path>
            </a:pathLst>
          </a:custGeom>
          <a:ln w="10668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0979" y="2441448"/>
            <a:ext cx="2896362" cy="2910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6861" y="3044319"/>
            <a:ext cx="1847214" cy="167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</a:pP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бя</a:t>
            </a:r>
            <a:r>
              <a:rPr dirty="0" sz="1100" spc="5" b="1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100" spc="-1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сти</a:t>
            </a:r>
            <a:r>
              <a:rPr dirty="0" sz="1100" spc="-4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ица,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казыва</a:t>
            </a:r>
            <a:r>
              <a:rPr dirty="0" sz="1100" spc="-15" b="1">
                <a:solidFill>
                  <a:srgbClr val="FFFFFF"/>
                </a:solidFill>
                <a:latin typeface="Georgia"/>
                <a:cs typeface="Georgia"/>
              </a:rPr>
              <a:t>ю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щ</a:t>
            </a:r>
            <a:r>
              <a:rPr dirty="0" sz="1100" spc="-1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го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бухгал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ск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100" spc="-5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ус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уги,</a:t>
            </a:r>
            <a:r>
              <a:rPr dirty="0" sz="1100" spc="-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но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ше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ии</a:t>
            </a:r>
            <a:r>
              <a:rPr dirty="0" sz="1100" spc="-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уб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чн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го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д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жн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стн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го</a:t>
            </a:r>
            <a:r>
              <a:rPr dirty="0" sz="1100" spc="-2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100" spc="5" b="1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а,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к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spc="5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му</a:t>
            </a:r>
            <a:r>
              <a:rPr dirty="0" sz="1100" spc="-2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рисв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выс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кая</a:t>
            </a:r>
            <a:r>
              <a:rPr dirty="0" sz="1100" spc="-2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сте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ь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(у</a:t>
            </a:r>
            <a:r>
              <a:rPr dirty="0" sz="1100" spc="5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ве</a:t>
            </a:r>
            <a:r>
              <a:rPr dirty="0" sz="1100" spc="-2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ь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r>
              <a:rPr dirty="0" sz="1100" spc="-4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риска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с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верше</a:t>
            </a:r>
            <a:r>
              <a:rPr dirty="0" sz="1100" spc="-2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ия</a:t>
            </a:r>
            <a:r>
              <a:rPr dirty="0" sz="1100" spc="-5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ера</a:t>
            </a:r>
            <a:r>
              <a:rPr dirty="0" sz="1100" spc="5" b="1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ий</a:t>
            </a:r>
            <a:r>
              <a:rPr dirty="0" sz="1100" spc="-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5" b="1">
                <a:solidFill>
                  <a:srgbClr val="FFFFFF"/>
                </a:solidFill>
                <a:latin typeface="Georgia"/>
                <a:cs typeface="Georgia"/>
              </a:rPr>
              <a:t>це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лях</a:t>
            </a:r>
            <a:r>
              <a:rPr dirty="0" sz="1100" spc="-3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ФТ</a:t>
            </a:r>
            <a:r>
              <a:rPr dirty="0" sz="1100" spc="-5" b="1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100" spc="5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1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100" b="1">
                <a:solidFill>
                  <a:srgbClr val="FFFFFF"/>
                </a:solidFill>
                <a:latin typeface="Georgia"/>
                <a:cs typeface="Georgia"/>
              </a:rPr>
              <a:t>МУ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6163" y="2846704"/>
            <a:ext cx="261620" cy="2437130"/>
          </a:xfrm>
          <a:custGeom>
            <a:avLst/>
            <a:gdLst/>
            <a:ahLst/>
            <a:cxnLst/>
            <a:rect l="l" t="t" r="r" b="b"/>
            <a:pathLst>
              <a:path w="261620" h="2437129">
                <a:moveTo>
                  <a:pt x="7620" y="0"/>
                </a:moveTo>
                <a:lnTo>
                  <a:pt x="55813" y="112040"/>
                </a:lnTo>
                <a:lnTo>
                  <a:pt x="98934" y="227180"/>
                </a:lnTo>
                <a:lnTo>
                  <a:pt x="136981" y="345076"/>
                </a:lnTo>
                <a:lnTo>
                  <a:pt x="169956" y="465382"/>
                </a:lnTo>
                <a:lnTo>
                  <a:pt x="197858" y="587756"/>
                </a:lnTo>
                <a:lnTo>
                  <a:pt x="220686" y="711851"/>
                </a:lnTo>
                <a:lnTo>
                  <a:pt x="238442" y="837324"/>
                </a:lnTo>
                <a:lnTo>
                  <a:pt x="251124" y="963830"/>
                </a:lnTo>
                <a:lnTo>
                  <a:pt x="258734" y="1091025"/>
                </a:lnTo>
                <a:lnTo>
                  <a:pt x="261270" y="1218565"/>
                </a:lnTo>
                <a:lnTo>
                  <a:pt x="258734" y="1346104"/>
                </a:lnTo>
                <a:lnTo>
                  <a:pt x="251124" y="1473299"/>
                </a:lnTo>
                <a:lnTo>
                  <a:pt x="238442" y="1599805"/>
                </a:lnTo>
                <a:lnTo>
                  <a:pt x="220686" y="1725278"/>
                </a:lnTo>
                <a:lnTo>
                  <a:pt x="197858" y="1849374"/>
                </a:lnTo>
                <a:lnTo>
                  <a:pt x="169956" y="1971747"/>
                </a:lnTo>
                <a:lnTo>
                  <a:pt x="136981" y="2092053"/>
                </a:lnTo>
                <a:lnTo>
                  <a:pt x="98934" y="2209949"/>
                </a:lnTo>
                <a:lnTo>
                  <a:pt x="55813" y="2325089"/>
                </a:lnTo>
                <a:lnTo>
                  <a:pt x="7620" y="2437130"/>
                </a:lnTo>
                <a:lnTo>
                  <a:pt x="0" y="2429510"/>
                </a:lnTo>
                <a:lnTo>
                  <a:pt x="47668" y="2318133"/>
                </a:lnTo>
                <a:lnTo>
                  <a:pt x="90319" y="2203688"/>
                </a:lnTo>
                <a:lnTo>
                  <a:pt x="127953" y="2086515"/>
                </a:lnTo>
                <a:lnTo>
                  <a:pt x="160568" y="1966955"/>
                </a:lnTo>
                <a:lnTo>
                  <a:pt x="188166" y="1845349"/>
                </a:lnTo>
                <a:lnTo>
                  <a:pt x="210746" y="1722038"/>
                </a:lnTo>
                <a:lnTo>
                  <a:pt x="228308" y="1597363"/>
                </a:lnTo>
                <a:lnTo>
                  <a:pt x="240852" y="1471665"/>
                </a:lnTo>
                <a:lnTo>
                  <a:pt x="248379" y="1345285"/>
                </a:lnTo>
                <a:lnTo>
                  <a:pt x="250888" y="1218565"/>
                </a:lnTo>
                <a:lnTo>
                  <a:pt x="248379" y="1091844"/>
                </a:lnTo>
                <a:lnTo>
                  <a:pt x="240852" y="965464"/>
                </a:lnTo>
                <a:lnTo>
                  <a:pt x="228308" y="839766"/>
                </a:lnTo>
                <a:lnTo>
                  <a:pt x="210746" y="715091"/>
                </a:lnTo>
                <a:lnTo>
                  <a:pt x="188166" y="591780"/>
                </a:lnTo>
                <a:lnTo>
                  <a:pt x="160568" y="470174"/>
                </a:lnTo>
                <a:lnTo>
                  <a:pt x="127953" y="350614"/>
                </a:lnTo>
                <a:lnTo>
                  <a:pt x="90319" y="233441"/>
                </a:lnTo>
                <a:lnTo>
                  <a:pt x="47668" y="118996"/>
                </a:lnTo>
                <a:lnTo>
                  <a:pt x="0" y="7620"/>
                </a:lnTo>
                <a:lnTo>
                  <a:pt x="7620" y="0"/>
                </a:lnTo>
                <a:close/>
              </a:path>
            </a:pathLst>
          </a:custGeom>
          <a:ln w="10667">
            <a:solidFill>
              <a:srgbClr val="0066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9816" y="2046732"/>
            <a:ext cx="5897880" cy="891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78352" y="2005571"/>
            <a:ext cx="5468111" cy="99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57727" y="2078735"/>
            <a:ext cx="5786755" cy="780415"/>
          </a:xfrm>
          <a:custGeom>
            <a:avLst/>
            <a:gdLst/>
            <a:ahLst/>
            <a:cxnLst/>
            <a:rect l="l" t="t" r="r" b="b"/>
            <a:pathLst>
              <a:path w="5786755" h="780414">
                <a:moveTo>
                  <a:pt x="0" y="780288"/>
                </a:moveTo>
                <a:lnTo>
                  <a:pt x="5786628" y="780288"/>
                </a:lnTo>
                <a:lnTo>
                  <a:pt x="5786628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57727" y="2078735"/>
            <a:ext cx="5786755" cy="780415"/>
          </a:xfrm>
          <a:custGeom>
            <a:avLst/>
            <a:gdLst/>
            <a:ahLst/>
            <a:cxnLst/>
            <a:rect l="l" t="t" r="r" b="b"/>
            <a:pathLst>
              <a:path w="5786755" h="780414">
                <a:moveTo>
                  <a:pt x="0" y="780288"/>
                </a:moveTo>
                <a:lnTo>
                  <a:pt x="5786628" y="780288"/>
                </a:lnTo>
                <a:lnTo>
                  <a:pt x="5786628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03701" y="2085723"/>
            <a:ext cx="5229225" cy="769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0100"/>
              </a:lnSpc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 </a:t>
            </a:r>
            <a:r>
              <a:rPr dirty="0" sz="1100" spc="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 </a:t>
            </a:r>
            <a:r>
              <a:rPr dirty="0" sz="110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 </a:t>
            </a:r>
            <a:r>
              <a:rPr dirty="0" sz="1100" spc="6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 </a:t>
            </a:r>
            <a:r>
              <a:rPr dirty="0" sz="1100" spc="6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ц </a:t>
            </a:r>
            <a:r>
              <a:rPr dirty="0" sz="110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 </a:t>
            </a:r>
            <a:r>
              <a:rPr dirty="0" sz="1100" spc="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 </a:t>
            </a:r>
            <a:r>
              <a:rPr dirty="0" sz="11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100" spc="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менно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 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руко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 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 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 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хг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 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усл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уг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и, 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бо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его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ител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     </a:t>
            </a:r>
            <a:r>
              <a:rPr dirty="0" sz="11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водител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     </a:t>
            </a:r>
            <a:r>
              <a:rPr dirty="0" sz="11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      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деле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     </a:t>
            </a:r>
            <a:r>
              <a:rPr dirty="0" sz="11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оро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му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ру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   </a:t>
            </a:r>
            <a:r>
              <a:rPr dirty="0" sz="1100" spc="6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бо   </a:t>
            </a:r>
            <a:r>
              <a:rPr dirty="0" sz="110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   </a:t>
            </a:r>
            <a:r>
              <a:rPr dirty="0" sz="110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мес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тит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   </a:t>
            </a:r>
            <a:r>
              <a:rPr dirty="0" sz="1100" spc="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де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   </a:t>
            </a:r>
            <a:r>
              <a:rPr dirty="0" sz="110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ном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36520" y="1981187"/>
            <a:ext cx="950226" cy="886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21964" y="2991611"/>
            <a:ext cx="5484876" cy="891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00500" y="3101314"/>
            <a:ext cx="5056632" cy="6964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79876" y="3023616"/>
            <a:ext cx="5374005" cy="780415"/>
          </a:xfrm>
          <a:custGeom>
            <a:avLst/>
            <a:gdLst/>
            <a:ahLst/>
            <a:cxnLst/>
            <a:rect l="l" t="t" r="r" b="b"/>
            <a:pathLst>
              <a:path w="5374005" h="780414">
                <a:moveTo>
                  <a:pt x="0" y="780287"/>
                </a:moveTo>
                <a:lnTo>
                  <a:pt x="5373624" y="780287"/>
                </a:lnTo>
                <a:lnTo>
                  <a:pt x="5373624" y="0"/>
                </a:lnTo>
                <a:lnTo>
                  <a:pt x="0" y="0"/>
                </a:lnTo>
                <a:lnTo>
                  <a:pt x="0" y="780287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79876" y="3023616"/>
            <a:ext cx="5374005" cy="780415"/>
          </a:xfrm>
          <a:custGeom>
            <a:avLst/>
            <a:gdLst/>
            <a:ahLst/>
            <a:cxnLst/>
            <a:rect l="l" t="t" r="r" b="b"/>
            <a:pathLst>
              <a:path w="5374005" h="780414">
                <a:moveTo>
                  <a:pt x="0" y="780287"/>
                </a:moveTo>
                <a:lnTo>
                  <a:pt x="5373624" y="780287"/>
                </a:lnTo>
                <a:lnTo>
                  <a:pt x="5373624" y="0"/>
                </a:lnTo>
                <a:lnTo>
                  <a:pt x="0" y="0"/>
                </a:lnTo>
                <a:lnTo>
                  <a:pt x="0" y="780287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125848" y="3180971"/>
            <a:ext cx="4813300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1190"/>
              </a:lnSpc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 </a:t>
            </a:r>
            <a:r>
              <a:rPr dirty="0" sz="1100" spc="-1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ые </a:t>
            </a:r>
            <a:r>
              <a:rPr dirty="0" sz="1100" spc="-1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100" spc="-1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уп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ные </a:t>
            </a:r>
            <a:r>
              <a:rPr dirty="0" sz="1100" spc="-1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 </a:t>
            </a:r>
            <a:r>
              <a:rPr dirty="0" sz="1100" spc="-1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ши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ся </a:t>
            </a:r>
            <a:r>
              <a:rPr dirty="0" sz="1100" spc="-1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м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ры </a:t>
            </a:r>
            <a:r>
              <a:rPr dirty="0" sz="11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 </a:t>
            </a:r>
            <a:r>
              <a:rPr dirty="0" sz="11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 </a:t>
            </a:r>
            <a:r>
              <a:rPr dirty="0" sz="11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очн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 </a:t>
            </a:r>
            <a:r>
              <a:rPr dirty="0" sz="11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 </a:t>
            </a:r>
            <a:r>
              <a:rPr dirty="0" sz="11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ных </a:t>
            </a:r>
            <a:r>
              <a:rPr dirty="0" sz="11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мущ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28772" y="2941307"/>
            <a:ext cx="918222" cy="8709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21964" y="3985259"/>
            <a:ext cx="5484876" cy="891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00500" y="4169676"/>
            <a:ext cx="5056632" cy="545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79876" y="4017264"/>
            <a:ext cx="5374005" cy="780415"/>
          </a:xfrm>
          <a:custGeom>
            <a:avLst/>
            <a:gdLst/>
            <a:ahLst/>
            <a:cxnLst/>
            <a:rect l="l" t="t" r="r" b="b"/>
            <a:pathLst>
              <a:path w="5374005" h="780414">
                <a:moveTo>
                  <a:pt x="0" y="780288"/>
                </a:moveTo>
                <a:lnTo>
                  <a:pt x="5373624" y="780288"/>
                </a:lnTo>
                <a:lnTo>
                  <a:pt x="5373624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79876" y="4017264"/>
            <a:ext cx="5374005" cy="780415"/>
          </a:xfrm>
          <a:custGeom>
            <a:avLst/>
            <a:gdLst/>
            <a:ahLst/>
            <a:cxnLst/>
            <a:rect l="l" t="t" r="r" b="b"/>
            <a:pathLst>
              <a:path w="5374005" h="780414">
                <a:moveTo>
                  <a:pt x="0" y="780288"/>
                </a:moveTo>
                <a:lnTo>
                  <a:pt x="5373624" y="780288"/>
                </a:lnTo>
                <a:lnTo>
                  <a:pt x="5373624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125848" y="4249803"/>
            <a:ext cx="70294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6428" y="4249803"/>
            <a:ext cx="10941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0675" algn="l"/>
              </a:tabLst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	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7534" y="4249803"/>
            <a:ext cx="276034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5155" algn="l"/>
                <a:tab pos="1559560" algn="l"/>
                <a:tab pos="1784985" algn="l"/>
              </a:tabLst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ве	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ме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ся	в	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25848" y="4400433"/>
            <a:ext cx="909319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орм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02864" y="3928859"/>
            <a:ext cx="944130" cy="8755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15639" y="4908803"/>
            <a:ext cx="5800344" cy="8915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94176" y="5018532"/>
            <a:ext cx="5372100" cy="696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73552" y="4940808"/>
            <a:ext cx="5689600" cy="780415"/>
          </a:xfrm>
          <a:custGeom>
            <a:avLst/>
            <a:gdLst/>
            <a:ahLst/>
            <a:cxnLst/>
            <a:rect l="l" t="t" r="r" b="b"/>
            <a:pathLst>
              <a:path w="5689600" h="780414">
                <a:moveTo>
                  <a:pt x="0" y="780287"/>
                </a:moveTo>
                <a:lnTo>
                  <a:pt x="5689092" y="780287"/>
                </a:lnTo>
                <a:lnTo>
                  <a:pt x="5689092" y="0"/>
                </a:lnTo>
                <a:lnTo>
                  <a:pt x="0" y="0"/>
                </a:lnTo>
                <a:lnTo>
                  <a:pt x="0" y="780287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73552" y="4940808"/>
            <a:ext cx="5689600" cy="780415"/>
          </a:xfrm>
          <a:custGeom>
            <a:avLst/>
            <a:gdLst/>
            <a:ahLst/>
            <a:cxnLst/>
            <a:rect l="l" t="t" r="r" b="b"/>
            <a:pathLst>
              <a:path w="5689600" h="780414">
                <a:moveTo>
                  <a:pt x="0" y="780287"/>
                </a:moveTo>
                <a:lnTo>
                  <a:pt x="5689092" y="780287"/>
                </a:lnTo>
                <a:lnTo>
                  <a:pt x="5689092" y="0"/>
                </a:lnTo>
                <a:lnTo>
                  <a:pt x="0" y="0"/>
                </a:lnTo>
                <a:lnTo>
                  <a:pt x="0" y="780287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819905" y="5099052"/>
            <a:ext cx="5128895" cy="467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119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деля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        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овыш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нное        </a:t>
            </a:r>
            <a:r>
              <a:rPr dirty="0" sz="110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ман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        </a:t>
            </a:r>
            <a:r>
              <a:rPr dirty="0" sz="110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мым        </a:t>
            </a:r>
            <a:r>
              <a:rPr dirty="0" sz="110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м,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ущес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ляе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мым  </a:t>
            </a:r>
            <a:r>
              <a:rPr dirty="0" sz="11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  </a:t>
            </a:r>
            <a:r>
              <a:rPr dirty="0" sz="11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уб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чным  </a:t>
            </a:r>
            <a:r>
              <a:rPr dirty="0" sz="11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жн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тным  </a:t>
            </a:r>
            <a:r>
              <a:rPr dirty="0" sz="11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ом,  </a:t>
            </a:r>
            <a:r>
              <a:rPr dirty="0" sz="11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  </a:t>
            </a:r>
            <a:r>
              <a:rPr dirty="0" sz="11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ру</a:t>
            </a:r>
            <a:r>
              <a:rPr dirty="0" sz="1100" spc="-2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(су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r>
              <a:rPr dirty="0" sz="11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ственн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r>
              <a:rPr dirty="0" sz="11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мени ук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23972" y="4930140"/>
            <a:ext cx="977658" cy="9425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3461" y="2161794"/>
            <a:ext cx="741680" cy="363220"/>
          </a:xfrm>
          <a:custGeom>
            <a:avLst/>
            <a:gdLst/>
            <a:ahLst/>
            <a:cxnLst/>
            <a:rect l="l" t="t" r="r" b="b"/>
            <a:pathLst>
              <a:path w="741679" h="363219">
                <a:moveTo>
                  <a:pt x="95503" y="251459"/>
                </a:moveTo>
                <a:lnTo>
                  <a:pt x="90804" y="254126"/>
                </a:lnTo>
                <a:lnTo>
                  <a:pt x="0" y="307213"/>
                </a:lnTo>
                <a:lnTo>
                  <a:pt x="90804" y="360171"/>
                </a:lnTo>
                <a:lnTo>
                  <a:pt x="95503" y="362965"/>
                </a:lnTo>
                <a:lnTo>
                  <a:pt x="101600" y="361314"/>
                </a:lnTo>
                <a:lnTo>
                  <a:pt x="107187" y="351916"/>
                </a:lnTo>
                <a:lnTo>
                  <a:pt x="105537" y="345820"/>
                </a:lnTo>
                <a:lnTo>
                  <a:pt x="100837" y="343026"/>
                </a:lnTo>
                <a:lnTo>
                  <a:pt x="56424" y="317118"/>
                </a:lnTo>
                <a:lnTo>
                  <a:pt x="19558" y="317118"/>
                </a:lnTo>
                <a:lnTo>
                  <a:pt x="19558" y="297306"/>
                </a:lnTo>
                <a:lnTo>
                  <a:pt x="56206" y="297306"/>
                </a:lnTo>
                <a:lnTo>
                  <a:pt x="100837" y="271271"/>
                </a:lnTo>
                <a:lnTo>
                  <a:pt x="105537" y="268477"/>
                </a:lnTo>
                <a:lnTo>
                  <a:pt x="107187" y="262508"/>
                </a:lnTo>
                <a:lnTo>
                  <a:pt x="104393" y="257682"/>
                </a:lnTo>
                <a:lnTo>
                  <a:pt x="101600" y="252983"/>
                </a:lnTo>
                <a:lnTo>
                  <a:pt x="95503" y="251459"/>
                </a:lnTo>
                <a:close/>
              </a:path>
              <a:path w="741679" h="363219">
                <a:moveTo>
                  <a:pt x="56206" y="297306"/>
                </a:moveTo>
                <a:lnTo>
                  <a:pt x="19558" y="297306"/>
                </a:lnTo>
                <a:lnTo>
                  <a:pt x="19558" y="317118"/>
                </a:lnTo>
                <a:lnTo>
                  <a:pt x="56424" y="317118"/>
                </a:lnTo>
                <a:lnTo>
                  <a:pt x="54029" y="315721"/>
                </a:lnTo>
                <a:lnTo>
                  <a:pt x="24637" y="315721"/>
                </a:lnTo>
                <a:lnTo>
                  <a:pt x="24637" y="298576"/>
                </a:lnTo>
                <a:lnTo>
                  <a:pt x="54029" y="298576"/>
                </a:lnTo>
                <a:lnTo>
                  <a:pt x="56206" y="297306"/>
                </a:lnTo>
                <a:close/>
              </a:path>
              <a:path w="741679" h="363219">
                <a:moveTo>
                  <a:pt x="721487" y="297306"/>
                </a:moveTo>
                <a:lnTo>
                  <a:pt x="56206" y="297306"/>
                </a:lnTo>
                <a:lnTo>
                  <a:pt x="39333" y="307149"/>
                </a:lnTo>
                <a:lnTo>
                  <a:pt x="56424" y="317118"/>
                </a:lnTo>
                <a:lnTo>
                  <a:pt x="736854" y="317118"/>
                </a:lnTo>
                <a:lnTo>
                  <a:pt x="741298" y="312673"/>
                </a:lnTo>
                <a:lnTo>
                  <a:pt x="741298" y="307213"/>
                </a:lnTo>
                <a:lnTo>
                  <a:pt x="721487" y="307213"/>
                </a:lnTo>
                <a:lnTo>
                  <a:pt x="721487" y="297306"/>
                </a:lnTo>
                <a:close/>
              </a:path>
              <a:path w="741679" h="363219">
                <a:moveTo>
                  <a:pt x="24637" y="298576"/>
                </a:moveTo>
                <a:lnTo>
                  <a:pt x="24637" y="315721"/>
                </a:lnTo>
                <a:lnTo>
                  <a:pt x="39333" y="307149"/>
                </a:lnTo>
                <a:lnTo>
                  <a:pt x="24637" y="298576"/>
                </a:lnTo>
                <a:close/>
              </a:path>
              <a:path w="741679" h="363219">
                <a:moveTo>
                  <a:pt x="39333" y="307149"/>
                </a:moveTo>
                <a:lnTo>
                  <a:pt x="24637" y="315721"/>
                </a:lnTo>
                <a:lnTo>
                  <a:pt x="54029" y="315721"/>
                </a:lnTo>
                <a:lnTo>
                  <a:pt x="39333" y="307149"/>
                </a:lnTo>
                <a:close/>
              </a:path>
              <a:path w="741679" h="363219">
                <a:moveTo>
                  <a:pt x="741298" y="0"/>
                </a:moveTo>
                <a:lnTo>
                  <a:pt x="721487" y="0"/>
                </a:lnTo>
                <a:lnTo>
                  <a:pt x="721487" y="307213"/>
                </a:lnTo>
                <a:lnTo>
                  <a:pt x="731392" y="297306"/>
                </a:lnTo>
                <a:lnTo>
                  <a:pt x="741298" y="297306"/>
                </a:lnTo>
                <a:lnTo>
                  <a:pt x="741298" y="0"/>
                </a:lnTo>
                <a:close/>
              </a:path>
              <a:path w="741679" h="363219">
                <a:moveTo>
                  <a:pt x="741298" y="297306"/>
                </a:moveTo>
                <a:lnTo>
                  <a:pt x="731392" y="297306"/>
                </a:lnTo>
                <a:lnTo>
                  <a:pt x="721487" y="307213"/>
                </a:lnTo>
                <a:lnTo>
                  <a:pt x="741298" y="307213"/>
                </a:lnTo>
                <a:lnTo>
                  <a:pt x="741298" y="297306"/>
                </a:lnTo>
                <a:close/>
              </a:path>
              <a:path w="741679" h="363219">
                <a:moveTo>
                  <a:pt x="54029" y="298576"/>
                </a:moveTo>
                <a:lnTo>
                  <a:pt x="24637" y="298576"/>
                </a:lnTo>
                <a:lnTo>
                  <a:pt x="39333" y="307149"/>
                </a:lnTo>
                <a:lnTo>
                  <a:pt x="54029" y="298576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13909" y="5562980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0" y="536829"/>
                </a:moveTo>
                <a:lnTo>
                  <a:pt x="0" y="268414"/>
                </a:lnTo>
                <a:lnTo>
                  <a:pt x="3093212" y="268414"/>
                </a:lnTo>
                <a:lnTo>
                  <a:pt x="3093212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3909" y="5562980"/>
            <a:ext cx="0" cy="351790"/>
          </a:xfrm>
          <a:custGeom>
            <a:avLst/>
            <a:gdLst/>
            <a:ahLst/>
            <a:cxnLst/>
            <a:rect l="l" t="t" r="r" b="b"/>
            <a:pathLst>
              <a:path w="0" h="351789">
                <a:moveTo>
                  <a:pt x="0" y="0"/>
                </a:moveTo>
                <a:lnTo>
                  <a:pt x="0" y="35166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3238" y="5562980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3093212" y="536829"/>
                </a:moveTo>
                <a:lnTo>
                  <a:pt x="3093212" y="268414"/>
                </a:lnTo>
                <a:lnTo>
                  <a:pt x="0" y="268414"/>
                </a:ln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94097" y="4469129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0" y="0"/>
                </a:moveTo>
                <a:lnTo>
                  <a:pt x="0" y="268478"/>
                </a:lnTo>
                <a:lnTo>
                  <a:pt x="3093211" y="268478"/>
                </a:lnTo>
                <a:lnTo>
                  <a:pt x="3093211" y="536829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94097" y="4219194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94097" y="4664964"/>
            <a:ext cx="0" cy="340995"/>
          </a:xfrm>
          <a:custGeom>
            <a:avLst/>
            <a:gdLst/>
            <a:ahLst/>
            <a:cxnLst/>
            <a:rect l="l" t="t" r="r" b="b"/>
            <a:pathLst>
              <a:path w="0" h="340995">
                <a:moveTo>
                  <a:pt x="0" y="0"/>
                </a:moveTo>
                <a:lnTo>
                  <a:pt x="0" y="340994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03425" y="4469129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3093212" y="0"/>
                </a:moveTo>
                <a:lnTo>
                  <a:pt x="3093212" y="268478"/>
                </a:lnTo>
                <a:lnTo>
                  <a:pt x="0" y="268478"/>
                </a:lnTo>
                <a:lnTo>
                  <a:pt x="0" y="536829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4857" y="2469642"/>
            <a:ext cx="1537970" cy="534035"/>
          </a:xfrm>
          <a:custGeom>
            <a:avLst/>
            <a:gdLst/>
            <a:ahLst/>
            <a:cxnLst/>
            <a:rect l="l" t="t" r="r" b="b"/>
            <a:pathLst>
              <a:path w="1537970" h="534035">
                <a:moveTo>
                  <a:pt x="1537716" y="0"/>
                </a:moveTo>
                <a:lnTo>
                  <a:pt x="1537716" y="266827"/>
                </a:lnTo>
                <a:lnTo>
                  <a:pt x="0" y="266827"/>
                </a:lnTo>
                <a:lnTo>
                  <a:pt x="0" y="533781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92573" y="2469642"/>
            <a:ext cx="1537970" cy="534035"/>
          </a:xfrm>
          <a:custGeom>
            <a:avLst/>
            <a:gdLst/>
            <a:ahLst/>
            <a:cxnLst/>
            <a:rect l="l" t="t" r="r" b="b"/>
            <a:pathLst>
              <a:path w="1537970" h="534035">
                <a:moveTo>
                  <a:pt x="0" y="0"/>
                </a:moveTo>
                <a:lnTo>
                  <a:pt x="0" y="266827"/>
                </a:lnTo>
                <a:lnTo>
                  <a:pt x="1537715" y="266827"/>
                </a:lnTo>
                <a:lnTo>
                  <a:pt x="1537715" y="533781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2417" rIns="0" bIns="0" rtlCol="0" vert="horz">
            <a:spAutoFit/>
          </a:bodyPr>
          <a:lstStyle/>
          <a:p>
            <a:pPr marL="1052195">
              <a:lnSpc>
                <a:spcPct val="100000"/>
              </a:lnSpc>
            </a:pPr>
            <a:r>
              <a:rPr dirty="0" spc="-10" i="0">
                <a:latin typeface="Georgia"/>
                <a:cs typeface="Georgia"/>
              </a:rPr>
              <a:t>У</a:t>
            </a:r>
            <a:r>
              <a:rPr dirty="0" i="0">
                <a:latin typeface="Georgia"/>
                <a:cs typeface="Georgia"/>
              </a:rPr>
              <a:t>в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домление</a:t>
            </a:r>
            <a:r>
              <a:rPr dirty="0" spc="-3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Росфи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мониторинга</a:t>
            </a:r>
          </a:p>
        </p:txBody>
      </p:sp>
      <p:sp>
        <p:nvSpPr>
          <p:cNvPr id="13" name="object 13"/>
          <p:cNvSpPr/>
          <p:nvPr/>
        </p:nvSpPr>
        <p:spPr>
          <a:xfrm>
            <a:off x="2868929" y="4203953"/>
            <a:ext cx="3447415" cy="0"/>
          </a:xfrm>
          <a:custGeom>
            <a:avLst/>
            <a:gdLst/>
            <a:ahLst/>
            <a:cxnLst/>
            <a:rect l="l" t="t" r="r" b="b"/>
            <a:pathLst>
              <a:path w="3447415" h="0">
                <a:moveTo>
                  <a:pt x="0" y="0"/>
                </a:moveTo>
                <a:lnTo>
                  <a:pt x="3447033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14694" y="3736085"/>
            <a:ext cx="0" cy="469265"/>
          </a:xfrm>
          <a:custGeom>
            <a:avLst/>
            <a:gdLst/>
            <a:ahLst/>
            <a:cxnLst/>
            <a:rect l="l" t="t" r="r" b="b"/>
            <a:pathLst>
              <a:path w="0" h="469264">
                <a:moveTo>
                  <a:pt x="0" y="468756"/>
                </a:move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68929" y="3736085"/>
            <a:ext cx="0" cy="469265"/>
          </a:xfrm>
          <a:custGeom>
            <a:avLst/>
            <a:gdLst/>
            <a:ahLst/>
            <a:cxnLst/>
            <a:rect l="l" t="t" r="r" b="b"/>
            <a:pathLst>
              <a:path w="0" h="469264">
                <a:moveTo>
                  <a:pt x="0" y="468756"/>
                </a:move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2692" y="1485900"/>
            <a:ext cx="3676650" cy="768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3839" y="1600202"/>
            <a:ext cx="2794635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0795">
              <a:lnSpc>
                <a:spcPct val="1000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Нал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бых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аний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пол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ь,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осущ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ся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бы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осущ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целя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/ФТ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4215" y="2767583"/>
            <a:ext cx="8774430" cy="1389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64535" y="2250973"/>
            <a:ext cx="3651504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36164" y="2314943"/>
            <a:ext cx="3509772" cy="396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22448" y="2282951"/>
            <a:ext cx="3540760" cy="372110"/>
          </a:xfrm>
          <a:custGeom>
            <a:avLst/>
            <a:gdLst/>
            <a:ahLst/>
            <a:cxnLst/>
            <a:rect l="l" t="t" r="r" b="b"/>
            <a:pathLst>
              <a:path w="3540760" h="372110">
                <a:moveTo>
                  <a:pt x="0" y="371856"/>
                </a:moveTo>
                <a:lnTo>
                  <a:pt x="3540252" y="371856"/>
                </a:lnTo>
                <a:lnTo>
                  <a:pt x="354025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22448" y="2282951"/>
            <a:ext cx="3540760" cy="372110"/>
          </a:xfrm>
          <a:custGeom>
            <a:avLst/>
            <a:gdLst/>
            <a:ahLst/>
            <a:cxnLst/>
            <a:rect l="l" t="t" r="r" b="b"/>
            <a:pathLst>
              <a:path w="3540760" h="372110">
                <a:moveTo>
                  <a:pt x="0" y="371856"/>
                </a:moveTo>
                <a:lnTo>
                  <a:pt x="3540252" y="371856"/>
                </a:lnTo>
                <a:lnTo>
                  <a:pt x="354025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05790" y="2395476"/>
            <a:ext cx="581723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7305">
              <a:lnSpc>
                <a:spcPct val="1000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Фор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нное</a:t>
            </a:r>
            <a:r>
              <a:rPr dirty="0" sz="11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э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ронное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(ФЭС)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3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lr>
                <a:srgbClr val="536C79"/>
              </a:buClr>
              <a:buFont typeface="Wingdings"/>
              <a:buChar char=""/>
              <a:tabLst>
                <a:tab pos="185420" algn="l"/>
              </a:tabLst>
            </a:pP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необхо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имые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енти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клиента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790" y="3065436"/>
            <a:ext cx="3023235" cy="915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buClr>
                <a:srgbClr val="536C79"/>
              </a:buClr>
              <a:buFont typeface="Wingdings"/>
              <a:buChar char=""/>
              <a:tabLst>
                <a:tab pos="185420" algn="l"/>
              </a:tabLst>
            </a:pP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ид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основа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сове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шения</a:t>
            </a:r>
            <a:endParaRPr sz="1000">
              <a:latin typeface="Georgia"/>
              <a:cs typeface="Georgia"/>
            </a:endParaRPr>
          </a:p>
          <a:p>
            <a:pPr algn="just" marL="192405" marR="5080" indent="-172085">
              <a:lnSpc>
                <a:spcPct val="100000"/>
              </a:lnSpc>
              <a:buClr>
                <a:srgbClr val="536C79"/>
              </a:buClr>
              <a:buFont typeface="Wingdings"/>
              <a:buChar char=""/>
              <a:tabLst>
                <a:tab pos="193040" algn="l"/>
              </a:tabLst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Дата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верше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000" spc="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сум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а,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сове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шена</a:t>
            </a:r>
            <a:endParaRPr sz="1000">
              <a:latin typeface="Georgia"/>
              <a:cs typeface="Georgia"/>
            </a:endParaRPr>
          </a:p>
          <a:p>
            <a:pPr algn="just" marL="192405" marR="66675" indent="-172085">
              <a:lnSpc>
                <a:spcPct val="100000"/>
              </a:lnSpc>
              <a:buClr>
                <a:srgbClr val="536C79"/>
              </a:buClr>
              <a:buFont typeface="Wingdings"/>
              <a:buChar char=""/>
              <a:tabLst>
                <a:tab pos="193040" algn="l"/>
              </a:tabLst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Обсто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ств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</a:t>
            </a:r>
            <a:r>
              <a:rPr dirty="0" sz="100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послу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</a:t>
            </a:r>
            <a:r>
              <a:rPr dirty="0" sz="100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основа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ием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опе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  </a:t>
            </a:r>
            <a:r>
              <a:rPr dirty="0" sz="10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кли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  </a:t>
            </a:r>
            <a:r>
              <a:rPr dirty="0" sz="10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осуществ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тся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  </a:t>
            </a:r>
            <a:r>
              <a:rPr dirty="0" sz="100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осуществлена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це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ОД/ФТ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27552" y="3218202"/>
            <a:ext cx="8604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торую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  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она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1164" y="3523002"/>
            <a:ext cx="91440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1040" algn="l"/>
              </a:tabLst>
            </a:pP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полагать,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то</a:t>
            </a:r>
            <a:endParaRPr sz="1000">
              <a:latin typeface="Georgia"/>
              <a:cs typeface="Georgia"/>
            </a:endParaRPr>
          </a:p>
          <a:p>
            <a:pPr marL="53340">
              <a:lnSpc>
                <a:spcPct val="100000"/>
              </a:lnSpc>
              <a:tabLst>
                <a:tab pos="611505" algn="l"/>
              </a:tabLst>
            </a:pP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	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16448" y="3366866"/>
            <a:ext cx="340296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Ус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ая</a:t>
            </a:r>
            <a:r>
              <a:rPr dirty="0" sz="1050" spc="-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лиф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цир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эл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пись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31464" y="4238231"/>
            <a:ext cx="2564891" cy="505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51732" y="4314406"/>
            <a:ext cx="1327403" cy="3947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89376" y="4270247"/>
            <a:ext cx="2453640" cy="394970"/>
          </a:xfrm>
          <a:custGeom>
            <a:avLst/>
            <a:gdLst/>
            <a:ahLst/>
            <a:cxnLst/>
            <a:rect l="l" t="t" r="r" b="b"/>
            <a:pathLst>
              <a:path w="2453640" h="394970">
                <a:moveTo>
                  <a:pt x="0" y="394715"/>
                </a:moveTo>
                <a:lnTo>
                  <a:pt x="2453640" y="394715"/>
                </a:lnTo>
                <a:lnTo>
                  <a:pt x="2453640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89376" y="4270247"/>
            <a:ext cx="2453640" cy="394970"/>
          </a:xfrm>
          <a:custGeom>
            <a:avLst/>
            <a:gdLst/>
            <a:ahLst/>
            <a:cxnLst/>
            <a:rect l="l" t="t" r="r" b="b"/>
            <a:pathLst>
              <a:path w="2453640" h="394970">
                <a:moveTo>
                  <a:pt x="0" y="394715"/>
                </a:moveTo>
                <a:lnTo>
                  <a:pt x="2453640" y="394715"/>
                </a:lnTo>
                <a:lnTo>
                  <a:pt x="2453640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076191" y="4394337"/>
            <a:ext cx="108267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овка</a:t>
            </a:r>
            <a:r>
              <a:rPr dirty="0" sz="11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ФЭС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0395" y="4800600"/>
            <a:ext cx="2942082" cy="9913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76478" y="4991003"/>
            <a:ext cx="2032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ощ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инт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активных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9798" y="5128664"/>
            <a:ext cx="2243455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635">
              <a:lnSpc>
                <a:spcPts val="1080"/>
              </a:lnSpc>
            </a:pP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аз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еще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0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ном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каби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ете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нет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сайте</a:t>
            </a:r>
            <a:r>
              <a:rPr dirty="0" sz="10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Рос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онито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www.fe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d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sfm.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ru)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47770" y="4991003"/>
            <a:ext cx="2684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ощ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ати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ованно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екса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69107" y="5128664"/>
            <a:ext cx="2640330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ств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вво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аботке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ации,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оставл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Рос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онито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25723" y="4800600"/>
            <a:ext cx="5865113" cy="991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552692" y="4975764"/>
            <a:ext cx="1955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ощ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ино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72859" y="5128664"/>
            <a:ext cx="231457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обеспе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аз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абота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етом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стру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р,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утве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рж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енных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Рос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онито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63139" y="5882640"/>
            <a:ext cx="4693920" cy="505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43911" y="5873496"/>
            <a:ext cx="4533899" cy="5638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21051" y="5914644"/>
            <a:ext cx="4582795" cy="394970"/>
          </a:xfrm>
          <a:custGeom>
            <a:avLst/>
            <a:gdLst/>
            <a:ahLst/>
            <a:cxnLst/>
            <a:rect l="l" t="t" r="r" b="b"/>
            <a:pathLst>
              <a:path w="4582795" h="394970">
                <a:moveTo>
                  <a:pt x="0" y="394715"/>
                </a:moveTo>
                <a:lnTo>
                  <a:pt x="4582667" y="394715"/>
                </a:lnTo>
                <a:lnTo>
                  <a:pt x="4582667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21051" y="5914644"/>
            <a:ext cx="4582795" cy="394970"/>
          </a:xfrm>
          <a:custGeom>
            <a:avLst/>
            <a:gdLst/>
            <a:ahLst/>
            <a:cxnLst/>
            <a:rect l="l" t="t" r="r" b="b"/>
            <a:pathLst>
              <a:path w="4582795" h="394970">
                <a:moveTo>
                  <a:pt x="0" y="394715"/>
                </a:moveTo>
                <a:lnTo>
                  <a:pt x="4582667" y="394715"/>
                </a:lnTo>
                <a:lnTo>
                  <a:pt x="4582667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ln w="9143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468117" y="5955210"/>
            <a:ext cx="428815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1125">
              <a:lnSpc>
                <a:spcPct val="1000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 ФЭС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Росф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нм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нг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3 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1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ую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1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выявл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 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юще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54752" y="1485900"/>
            <a:ext cx="3676650" cy="7597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5941821" y="1767842"/>
            <a:ext cx="23050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омл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Росф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нм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22953" y="1786001"/>
            <a:ext cx="1494790" cy="111760"/>
          </a:xfrm>
          <a:custGeom>
            <a:avLst/>
            <a:gdLst/>
            <a:ahLst/>
            <a:cxnLst/>
            <a:rect l="l" t="t" r="r" b="b"/>
            <a:pathLst>
              <a:path w="1494789" h="111760">
                <a:moveTo>
                  <a:pt x="1455184" y="55752"/>
                </a:moveTo>
                <a:lnTo>
                  <a:pt x="1393571" y="91694"/>
                </a:lnTo>
                <a:lnTo>
                  <a:pt x="1388872" y="94361"/>
                </a:lnTo>
                <a:lnTo>
                  <a:pt x="1387221" y="100457"/>
                </a:lnTo>
                <a:lnTo>
                  <a:pt x="1390015" y="105156"/>
                </a:lnTo>
                <a:lnTo>
                  <a:pt x="1392809" y="109982"/>
                </a:lnTo>
                <a:lnTo>
                  <a:pt x="1398905" y="111506"/>
                </a:lnTo>
                <a:lnTo>
                  <a:pt x="1403604" y="108712"/>
                </a:lnTo>
                <a:lnTo>
                  <a:pt x="1477423" y="65659"/>
                </a:lnTo>
                <a:lnTo>
                  <a:pt x="1474851" y="65659"/>
                </a:lnTo>
                <a:lnTo>
                  <a:pt x="1474851" y="64262"/>
                </a:lnTo>
                <a:lnTo>
                  <a:pt x="1469771" y="64262"/>
                </a:lnTo>
                <a:lnTo>
                  <a:pt x="1455184" y="55752"/>
                </a:lnTo>
                <a:close/>
              </a:path>
              <a:path w="1494789" h="111760">
                <a:moveTo>
                  <a:pt x="1438202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438202" y="65659"/>
                </a:lnTo>
                <a:lnTo>
                  <a:pt x="1455184" y="55752"/>
                </a:lnTo>
                <a:lnTo>
                  <a:pt x="1438202" y="45847"/>
                </a:lnTo>
                <a:close/>
              </a:path>
              <a:path w="1494789" h="111760">
                <a:moveTo>
                  <a:pt x="1477423" y="45847"/>
                </a:moveTo>
                <a:lnTo>
                  <a:pt x="1474851" y="45847"/>
                </a:lnTo>
                <a:lnTo>
                  <a:pt x="1474851" y="65659"/>
                </a:lnTo>
                <a:lnTo>
                  <a:pt x="1477423" y="65659"/>
                </a:lnTo>
                <a:lnTo>
                  <a:pt x="1494409" y="55752"/>
                </a:lnTo>
                <a:lnTo>
                  <a:pt x="1477423" y="45847"/>
                </a:lnTo>
                <a:close/>
              </a:path>
              <a:path w="1494789" h="111760">
                <a:moveTo>
                  <a:pt x="1469771" y="47244"/>
                </a:moveTo>
                <a:lnTo>
                  <a:pt x="1455184" y="55752"/>
                </a:lnTo>
                <a:lnTo>
                  <a:pt x="1469771" y="64262"/>
                </a:lnTo>
                <a:lnTo>
                  <a:pt x="1469771" y="47244"/>
                </a:lnTo>
                <a:close/>
              </a:path>
              <a:path w="1494789" h="111760">
                <a:moveTo>
                  <a:pt x="1474851" y="47244"/>
                </a:moveTo>
                <a:lnTo>
                  <a:pt x="1469771" y="47244"/>
                </a:lnTo>
                <a:lnTo>
                  <a:pt x="1469771" y="64262"/>
                </a:lnTo>
                <a:lnTo>
                  <a:pt x="1474851" y="64262"/>
                </a:lnTo>
                <a:lnTo>
                  <a:pt x="1474851" y="47244"/>
                </a:lnTo>
                <a:close/>
              </a:path>
              <a:path w="1494789" h="111760">
                <a:moveTo>
                  <a:pt x="1398905" y="0"/>
                </a:moveTo>
                <a:lnTo>
                  <a:pt x="1392809" y="1524"/>
                </a:lnTo>
                <a:lnTo>
                  <a:pt x="1390015" y="6350"/>
                </a:lnTo>
                <a:lnTo>
                  <a:pt x="1387221" y="11049"/>
                </a:lnTo>
                <a:lnTo>
                  <a:pt x="1388872" y="17145"/>
                </a:lnTo>
                <a:lnTo>
                  <a:pt x="1393571" y="19812"/>
                </a:lnTo>
                <a:lnTo>
                  <a:pt x="1455184" y="55752"/>
                </a:lnTo>
                <a:lnTo>
                  <a:pt x="1469771" y="47244"/>
                </a:lnTo>
                <a:lnTo>
                  <a:pt x="1474851" y="47244"/>
                </a:lnTo>
                <a:lnTo>
                  <a:pt x="1474851" y="45847"/>
                </a:lnTo>
                <a:lnTo>
                  <a:pt x="1477423" y="45847"/>
                </a:lnTo>
                <a:lnTo>
                  <a:pt x="1403604" y="2794"/>
                </a:lnTo>
                <a:lnTo>
                  <a:pt x="1398905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4102" y="303742"/>
            <a:ext cx="501205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8035" marR="5080" indent="-775970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Орг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з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ция</a:t>
            </a:r>
            <a:r>
              <a:rPr dirty="0" sz="200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внутреннего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контроля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 в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ц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лях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ПОД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/</a:t>
            </a:r>
            <a:r>
              <a:rPr dirty="0" sz="2000" spc="-5" b="1">
                <a:solidFill>
                  <a:srgbClr val="C00000"/>
                </a:solidFill>
                <a:latin typeface="Georgia"/>
                <a:cs typeface="Georgia"/>
              </a:rPr>
              <a:t>ФТ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/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ФР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МУ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647" y="1562100"/>
            <a:ext cx="8679942" cy="1450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143" y="2026907"/>
            <a:ext cx="8361426" cy="829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2322" y="1698664"/>
            <a:ext cx="7435215" cy="917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Внутрен</a:t>
            </a:r>
            <a:r>
              <a:rPr dirty="0" sz="1800" spc="-1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ий</a:t>
            </a:r>
            <a:r>
              <a:rPr dirty="0" sz="18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ко</a:t>
            </a:r>
            <a:r>
              <a:rPr dirty="0" sz="1800" spc="-1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троль</a:t>
            </a:r>
            <a:r>
              <a:rPr dirty="0" sz="1800" spc="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в цел</a:t>
            </a:r>
            <a:r>
              <a:rPr dirty="0" sz="1800" spc="5" b="1">
                <a:solidFill>
                  <a:srgbClr val="FFFFFF"/>
                </a:solidFill>
                <a:latin typeface="Georgia"/>
                <a:cs typeface="Georgia"/>
              </a:rPr>
              <a:t>я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х ПОД</a:t>
            </a:r>
            <a:r>
              <a:rPr dirty="0" sz="1800" spc="-10" b="1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800" spc="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800" spc="-10" b="1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ФРО</a:t>
            </a:r>
            <a:r>
              <a:rPr dirty="0" sz="1800" spc="5" b="1">
                <a:solidFill>
                  <a:srgbClr val="FFFFFF"/>
                </a:solidFill>
                <a:latin typeface="Georgia"/>
                <a:cs typeface="Georgia"/>
              </a:rPr>
              <a:t>М</a:t>
            </a:r>
            <a:r>
              <a:rPr dirty="0" sz="1800" b="1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750">
              <a:latin typeface="Times New Roman"/>
              <a:cs typeface="Times New Roman"/>
            </a:endParaRPr>
          </a:p>
          <a:p>
            <a:pPr algn="ctr" marL="4445">
              <a:lnSpc>
                <a:spcPts val="1595"/>
              </a:lnSpc>
            </a:pP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ея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ель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ть</a:t>
            </a:r>
            <a:r>
              <a:rPr dirty="0" sz="14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выявле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ию</a:t>
            </a:r>
            <a:r>
              <a:rPr dirty="0" sz="14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ера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4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лежащих</a:t>
            </a:r>
            <a:r>
              <a:rPr dirty="0" sz="14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атель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ому</a:t>
            </a:r>
            <a:r>
              <a:rPr dirty="0" sz="14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тро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 иных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ts val="1595"/>
              </a:lnSpc>
            </a:pP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ераций</a:t>
            </a:r>
            <a:r>
              <a:rPr dirty="0" sz="14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с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енежны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4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ср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4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иным</a:t>
            </a:r>
            <a:r>
              <a:rPr dirty="0" sz="14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ществом,</a:t>
            </a:r>
            <a:r>
              <a:rPr dirty="0" sz="14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связа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4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/Ф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/Ф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761" y="4304538"/>
            <a:ext cx="2626995" cy="455930"/>
          </a:xfrm>
          <a:custGeom>
            <a:avLst/>
            <a:gdLst/>
            <a:ahLst/>
            <a:cxnLst/>
            <a:rect l="l" t="t" r="r" b="b"/>
            <a:pathLst>
              <a:path w="2626995" h="455929">
                <a:moveTo>
                  <a:pt x="0" y="0"/>
                </a:moveTo>
                <a:lnTo>
                  <a:pt x="0" y="227964"/>
                </a:lnTo>
                <a:lnTo>
                  <a:pt x="2626487" y="227964"/>
                </a:lnTo>
                <a:lnTo>
                  <a:pt x="2626487" y="45580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761" y="4304538"/>
            <a:ext cx="0" cy="455930"/>
          </a:xfrm>
          <a:custGeom>
            <a:avLst/>
            <a:gdLst/>
            <a:ahLst/>
            <a:cxnLst/>
            <a:rect l="l" t="t" r="r" b="b"/>
            <a:pathLst>
              <a:path w="0" h="455929">
                <a:moveTo>
                  <a:pt x="0" y="0"/>
                </a:moveTo>
                <a:lnTo>
                  <a:pt x="0" y="45580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46910" y="4304538"/>
            <a:ext cx="2626995" cy="455930"/>
          </a:xfrm>
          <a:custGeom>
            <a:avLst/>
            <a:gdLst/>
            <a:ahLst/>
            <a:cxnLst/>
            <a:rect l="l" t="t" r="r" b="b"/>
            <a:pathLst>
              <a:path w="2626995" h="455929">
                <a:moveTo>
                  <a:pt x="2626487" y="0"/>
                </a:moveTo>
                <a:lnTo>
                  <a:pt x="2626487" y="227964"/>
                </a:lnTo>
                <a:lnTo>
                  <a:pt x="0" y="227964"/>
                </a:lnTo>
                <a:lnTo>
                  <a:pt x="0" y="45580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32047" y="3189732"/>
            <a:ext cx="2277618" cy="1192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17950" y="3468103"/>
            <a:ext cx="1308100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510"/>
              </a:lnSpc>
            </a:pP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Организация </a:t>
            </a:r>
            <a:r>
              <a:rPr dirty="0" sz="1400" spc="-1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нутреннего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 ко</a:t>
            </a:r>
            <a:r>
              <a:rPr dirty="0" sz="14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троля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3231" y="4724400"/>
            <a:ext cx="2460498" cy="1204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62685" y="5009257"/>
            <a:ext cx="2165350" cy="588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595"/>
              </a:lnSpc>
            </a:pP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ра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4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рав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endParaRPr sz="1400">
              <a:latin typeface="Georgia"/>
              <a:cs typeface="Georgia"/>
            </a:endParaRPr>
          </a:p>
          <a:p>
            <a:pPr algn="ctr" marL="635">
              <a:lnSpc>
                <a:spcPts val="1515"/>
              </a:lnSpc>
            </a:pP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внутр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роля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ts val="1595"/>
              </a:lnSpc>
            </a:pP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в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елях</a:t>
            </a:r>
            <a:r>
              <a:rPr dirty="0" sz="14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ФРО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1276" y="4718303"/>
            <a:ext cx="2478786" cy="12489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00373" y="4817478"/>
            <a:ext cx="2143125" cy="972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0000"/>
              </a:lnSpc>
            </a:pP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начение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 spc="-2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иа</a:t>
            </a:r>
            <a:r>
              <a:rPr dirty="0" sz="14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ол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4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отв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тств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4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р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али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ию</a:t>
            </a:r>
            <a:r>
              <a:rPr dirty="0" sz="140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ра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ил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внутр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роля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66459" y="4724400"/>
            <a:ext cx="2460497" cy="1204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116573" y="4913245"/>
            <a:ext cx="2165350" cy="780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9860" marR="141605" indent="1270">
              <a:lnSpc>
                <a:spcPts val="1510"/>
              </a:lnSpc>
            </a:pP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ри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4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иных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внутр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орга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ион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4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ts val="1490"/>
              </a:lnSpc>
            </a:pP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в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елях</a:t>
            </a:r>
            <a:r>
              <a:rPr dirty="0" sz="14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ФРО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0472" y="6295475"/>
            <a:ext cx="305435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>
                <a:solidFill>
                  <a:srgbClr val="FFFFFF"/>
                </a:solidFill>
                <a:latin typeface="Georgia"/>
                <a:cs typeface="Georgia"/>
              </a:rPr>
              <a:t>16</a:t>
            </a:fld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6523" y="303742"/>
            <a:ext cx="438785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5615" marR="5080" indent="-463550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Пр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вила</a:t>
            </a:r>
            <a:r>
              <a:rPr dirty="0" sz="200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внутреннего</a:t>
            </a:r>
            <a:r>
              <a:rPr dirty="0" sz="200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контроля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 в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ц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лях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ПОД/ФТ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/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ФР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МУ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4684" y="1557527"/>
            <a:ext cx="2663190" cy="1326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82003" y="1751652"/>
            <a:ext cx="2371090" cy="909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ляют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роки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выполн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обя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осу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твления</a:t>
            </a:r>
            <a:r>
              <a:rPr dirty="0" sz="12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внутрен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его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контроля,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кже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ответ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твенных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их 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57527"/>
            <a:ext cx="2843022" cy="1328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6004" y="1934286"/>
            <a:ext cx="2542540" cy="5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ци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онные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основы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боты, 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вленной на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/ФТ/ФР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МУ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5264" y="1557527"/>
            <a:ext cx="2663190" cy="1326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94659" y="1842847"/>
            <a:ext cx="2186305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ют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обя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порядок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твий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внутр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ннего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контроля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231" y="3116567"/>
            <a:ext cx="2148078" cy="1038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8800" y="3330978"/>
            <a:ext cx="1694180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а,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ющая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изационные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основы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осуществления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внут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еннего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кон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троля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0461" y="3468139"/>
            <a:ext cx="1670685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9435" marR="5080" indent="-547370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енти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лие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41448" y="3116567"/>
            <a:ext cx="4292346" cy="10386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82490" y="3330978"/>
            <a:ext cx="1905000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985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ог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рамма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це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степе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(ур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ри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ск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верше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клиентом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аций,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св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ОД/ФТ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67500" y="3116567"/>
            <a:ext cx="2149602" cy="10599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57745" y="3193819"/>
            <a:ext cx="1772285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вы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пераций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(сдел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ок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),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еж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ащих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яз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ател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конт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олю,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аций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(с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ок),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имею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изнаки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св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ОД/ФТ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52515" y="5148071"/>
            <a:ext cx="2149601" cy="1061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37046" y="5226589"/>
            <a:ext cx="1784350" cy="83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2540">
              <a:lnSpc>
                <a:spcPct val="9000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про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егла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енти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щая</a:t>
            </a:r>
            <a:r>
              <a:rPr dirty="0" sz="10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ок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имене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ер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ажива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ию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(б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окирова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ств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ино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имущества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2231" y="4122407"/>
            <a:ext cx="2148078" cy="10386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37463" y="4474233"/>
            <a:ext cx="173863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09" marR="5080" indent="-17145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окум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нтал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сирова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41448" y="4146803"/>
            <a:ext cx="2148078" cy="10401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767329" y="4431052"/>
            <a:ext cx="1497965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отовки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обу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ПОД/Ф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/ФРОМУ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67500" y="4076687"/>
            <a:ext cx="2149602" cy="11498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936993" y="4150603"/>
            <a:ext cx="1614170" cy="93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635">
              <a:lnSpc>
                <a:spcPct val="90100"/>
              </a:lnSpc>
            </a:pP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програ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мм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95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хранен</a:t>
            </a:r>
            <a:r>
              <a:rPr dirty="0" sz="95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95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орма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оку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тов,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полу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енных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уль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ате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 р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ал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95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програ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 осу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ествле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95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внутр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нн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го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 кон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роля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цел</a:t>
            </a:r>
            <a:r>
              <a:rPr dirty="0" sz="95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95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950" spc="-10">
                <a:solidFill>
                  <a:srgbClr val="536C79"/>
                </a:solidFill>
                <a:latin typeface="Georgia"/>
                <a:cs typeface="Georgia"/>
              </a:rPr>
              <a:t> ПОД/ФТ/ФРОМУ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86839" y="5148071"/>
            <a:ext cx="2164842" cy="10401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19555" y="5432828"/>
            <a:ext cx="1885314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изу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клиента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иеме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обслу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ивание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обслу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ивании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5750" y="3067050"/>
            <a:ext cx="8554720" cy="3152140"/>
          </a:xfrm>
          <a:custGeom>
            <a:avLst/>
            <a:gdLst/>
            <a:ahLst/>
            <a:cxnLst/>
            <a:rect l="l" t="t" r="r" b="b"/>
            <a:pathLst>
              <a:path w="8554720" h="3152140">
                <a:moveTo>
                  <a:pt x="0" y="259969"/>
                </a:moveTo>
                <a:lnTo>
                  <a:pt x="3402" y="217786"/>
                </a:lnTo>
                <a:lnTo>
                  <a:pt x="13253" y="177775"/>
                </a:lnTo>
                <a:lnTo>
                  <a:pt x="29018" y="140471"/>
                </a:lnTo>
                <a:lnTo>
                  <a:pt x="50160" y="106408"/>
                </a:lnTo>
                <a:lnTo>
                  <a:pt x="76146" y="76120"/>
                </a:lnTo>
                <a:lnTo>
                  <a:pt x="106438" y="50141"/>
                </a:lnTo>
                <a:lnTo>
                  <a:pt x="140504" y="29005"/>
                </a:lnTo>
                <a:lnTo>
                  <a:pt x="177806" y="13247"/>
                </a:lnTo>
                <a:lnTo>
                  <a:pt x="217810" y="3400"/>
                </a:lnTo>
                <a:lnTo>
                  <a:pt x="259981" y="0"/>
                </a:lnTo>
                <a:lnTo>
                  <a:pt x="8294243" y="0"/>
                </a:lnTo>
                <a:lnTo>
                  <a:pt x="8336395" y="3400"/>
                </a:lnTo>
                <a:lnTo>
                  <a:pt x="8376387" y="13247"/>
                </a:lnTo>
                <a:lnTo>
                  <a:pt x="8413684" y="29005"/>
                </a:lnTo>
                <a:lnTo>
                  <a:pt x="8447748" y="50141"/>
                </a:lnTo>
                <a:lnTo>
                  <a:pt x="8478043" y="76120"/>
                </a:lnTo>
                <a:lnTo>
                  <a:pt x="8504033" y="106408"/>
                </a:lnTo>
                <a:lnTo>
                  <a:pt x="8525182" y="140471"/>
                </a:lnTo>
                <a:lnTo>
                  <a:pt x="8540952" y="177775"/>
                </a:lnTo>
                <a:lnTo>
                  <a:pt x="8550807" y="217786"/>
                </a:lnTo>
                <a:lnTo>
                  <a:pt x="8554212" y="259969"/>
                </a:lnTo>
                <a:lnTo>
                  <a:pt x="8554212" y="2891650"/>
                </a:lnTo>
                <a:lnTo>
                  <a:pt x="8550807" y="2933821"/>
                </a:lnTo>
                <a:lnTo>
                  <a:pt x="8540952" y="2973825"/>
                </a:lnTo>
                <a:lnTo>
                  <a:pt x="8525182" y="3011127"/>
                </a:lnTo>
                <a:lnTo>
                  <a:pt x="8504033" y="3045193"/>
                </a:lnTo>
                <a:lnTo>
                  <a:pt x="8478043" y="3075485"/>
                </a:lnTo>
                <a:lnTo>
                  <a:pt x="8447748" y="3101471"/>
                </a:lnTo>
                <a:lnTo>
                  <a:pt x="8413684" y="3122613"/>
                </a:lnTo>
                <a:lnTo>
                  <a:pt x="8376387" y="3138378"/>
                </a:lnTo>
                <a:lnTo>
                  <a:pt x="8336395" y="3148229"/>
                </a:lnTo>
                <a:lnTo>
                  <a:pt x="8294243" y="3151632"/>
                </a:lnTo>
                <a:lnTo>
                  <a:pt x="259981" y="3151632"/>
                </a:lnTo>
                <a:lnTo>
                  <a:pt x="217810" y="3148229"/>
                </a:lnTo>
                <a:lnTo>
                  <a:pt x="177806" y="3138378"/>
                </a:lnTo>
                <a:lnTo>
                  <a:pt x="140504" y="3122613"/>
                </a:lnTo>
                <a:lnTo>
                  <a:pt x="106438" y="3101471"/>
                </a:lnTo>
                <a:lnTo>
                  <a:pt x="76146" y="3075485"/>
                </a:lnTo>
                <a:lnTo>
                  <a:pt x="50160" y="3045193"/>
                </a:lnTo>
                <a:lnTo>
                  <a:pt x="29018" y="3011127"/>
                </a:lnTo>
                <a:lnTo>
                  <a:pt x="13253" y="2973825"/>
                </a:lnTo>
                <a:lnTo>
                  <a:pt x="3402" y="2933821"/>
                </a:lnTo>
                <a:lnTo>
                  <a:pt x="0" y="2891650"/>
                </a:lnTo>
                <a:lnTo>
                  <a:pt x="0" y="259969"/>
                </a:lnTo>
                <a:close/>
              </a:path>
            </a:pathLst>
          </a:custGeom>
          <a:ln w="28956">
            <a:solidFill>
              <a:srgbClr val="0066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59808" y="4146803"/>
            <a:ext cx="2148078" cy="10401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958588" y="4499633"/>
            <a:ext cx="135509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0640">
              <a:lnSpc>
                <a:spcPts val="108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еннего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конт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оля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10472" y="6295475"/>
            <a:ext cx="305435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>
                <a:solidFill>
                  <a:srgbClr val="FFFFFF"/>
                </a:solidFill>
                <a:latin typeface="Georgia"/>
                <a:cs typeface="Georgia"/>
              </a:rPr>
              <a:t>16</a:t>
            </a:fld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3190"/>
          </a:xfrm>
          <a:custGeom>
            <a:avLst/>
            <a:gdLst/>
            <a:ahLst/>
            <a:cxnLst/>
            <a:rect l="l" t="t" r="r" b="b"/>
            <a:pathLst>
              <a:path w="8839200" h="1393190">
                <a:moveTo>
                  <a:pt x="0" y="1392936"/>
                </a:moveTo>
                <a:lnTo>
                  <a:pt x="8839200" y="1392936"/>
                </a:lnTo>
                <a:lnTo>
                  <a:pt x="88392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1"/>
                </a:moveTo>
                <a:lnTo>
                  <a:pt x="8833104" y="309371"/>
                </a:lnTo>
                <a:lnTo>
                  <a:pt x="8833104" y="0"/>
                </a:lnTo>
                <a:lnTo>
                  <a:pt x="0" y="0"/>
                </a:lnTo>
                <a:lnTo>
                  <a:pt x="0" y="309371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 h="0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7A979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62450" y="1050797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59754" y="6109"/>
                </a:lnTo>
                <a:lnTo>
                  <a:pt x="113638" y="23464"/>
                </a:lnTo>
                <a:lnTo>
                  <a:pt x="73421" y="50608"/>
                </a:lnTo>
                <a:lnTo>
                  <a:pt x="40562" y="86081"/>
                </a:lnTo>
                <a:lnTo>
                  <a:pt x="16519" y="128426"/>
                </a:lnTo>
                <a:lnTo>
                  <a:pt x="2751" y="176185"/>
                </a:lnTo>
                <a:lnTo>
                  <a:pt x="0" y="210312"/>
                </a:lnTo>
                <a:lnTo>
                  <a:pt x="696" y="227568"/>
                </a:lnTo>
                <a:lnTo>
                  <a:pt x="10716" y="276807"/>
                </a:lnTo>
                <a:lnTo>
                  <a:pt x="31496" y="321118"/>
                </a:lnTo>
                <a:lnTo>
                  <a:pt x="61579" y="359044"/>
                </a:lnTo>
                <a:lnTo>
                  <a:pt x="99505" y="389127"/>
                </a:lnTo>
                <a:lnTo>
                  <a:pt x="143816" y="409907"/>
                </a:lnTo>
                <a:lnTo>
                  <a:pt x="193055" y="419927"/>
                </a:lnTo>
                <a:lnTo>
                  <a:pt x="210312" y="420624"/>
                </a:lnTo>
                <a:lnTo>
                  <a:pt x="227568" y="419927"/>
                </a:lnTo>
                <a:lnTo>
                  <a:pt x="276807" y="409907"/>
                </a:lnTo>
                <a:lnTo>
                  <a:pt x="321118" y="389127"/>
                </a:lnTo>
                <a:lnTo>
                  <a:pt x="359044" y="359044"/>
                </a:lnTo>
                <a:lnTo>
                  <a:pt x="389127" y="321118"/>
                </a:lnTo>
                <a:lnTo>
                  <a:pt x="409907" y="276807"/>
                </a:lnTo>
                <a:lnTo>
                  <a:pt x="419927" y="227568"/>
                </a:lnTo>
                <a:lnTo>
                  <a:pt x="420624" y="210312"/>
                </a:lnTo>
                <a:lnTo>
                  <a:pt x="419927" y="193055"/>
                </a:lnTo>
                <a:lnTo>
                  <a:pt x="409907" y="143816"/>
                </a:lnTo>
                <a:lnTo>
                  <a:pt x="389127" y="99505"/>
                </a:lnTo>
                <a:lnTo>
                  <a:pt x="359044" y="61579"/>
                </a:lnTo>
                <a:lnTo>
                  <a:pt x="321118" y="31496"/>
                </a:lnTo>
                <a:lnTo>
                  <a:pt x="276807" y="10716"/>
                </a:lnTo>
                <a:lnTo>
                  <a:pt x="227568" y="696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0" y="141731"/>
            <a:ext cx="1133856" cy="113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0954" y="2399538"/>
            <a:ext cx="1537970" cy="534035"/>
          </a:xfrm>
          <a:custGeom>
            <a:avLst/>
            <a:gdLst/>
            <a:ahLst/>
            <a:cxnLst/>
            <a:rect l="l" t="t" r="r" b="b"/>
            <a:pathLst>
              <a:path w="1537970" h="534035">
                <a:moveTo>
                  <a:pt x="1537716" y="0"/>
                </a:moveTo>
                <a:lnTo>
                  <a:pt x="1537716" y="266826"/>
                </a:lnTo>
                <a:lnTo>
                  <a:pt x="0" y="266826"/>
                </a:lnTo>
                <a:lnTo>
                  <a:pt x="0" y="533781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98670" y="2399538"/>
            <a:ext cx="1537970" cy="534035"/>
          </a:xfrm>
          <a:custGeom>
            <a:avLst/>
            <a:gdLst/>
            <a:ahLst/>
            <a:cxnLst/>
            <a:rect l="l" t="t" r="r" b="b"/>
            <a:pathLst>
              <a:path w="1537970" h="534035">
                <a:moveTo>
                  <a:pt x="0" y="0"/>
                </a:moveTo>
                <a:lnTo>
                  <a:pt x="0" y="266826"/>
                </a:lnTo>
                <a:lnTo>
                  <a:pt x="1537715" y="266826"/>
                </a:lnTo>
                <a:lnTo>
                  <a:pt x="1537715" y="533781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2957" y="4970145"/>
            <a:ext cx="1537970" cy="534035"/>
          </a:xfrm>
          <a:custGeom>
            <a:avLst/>
            <a:gdLst/>
            <a:ahLst/>
            <a:cxnLst/>
            <a:rect l="l" t="t" r="r" b="b"/>
            <a:pathLst>
              <a:path w="1537970" h="534035">
                <a:moveTo>
                  <a:pt x="1537716" y="533780"/>
                </a:moveTo>
                <a:lnTo>
                  <a:pt x="1537716" y="266953"/>
                </a:lnTo>
                <a:lnTo>
                  <a:pt x="0" y="266953"/>
                </a:ln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30673" y="4970145"/>
            <a:ext cx="1537970" cy="534035"/>
          </a:xfrm>
          <a:custGeom>
            <a:avLst/>
            <a:gdLst/>
            <a:ahLst/>
            <a:cxnLst/>
            <a:rect l="l" t="t" r="r" b="b"/>
            <a:pathLst>
              <a:path w="1537970" h="534035">
                <a:moveTo>
                  <a:pt x="0" y="533780"/>
                </a:moveTo>
                <a:lnTo>
                  <a:pt x="0" y="266953"/>
                </a:lnTo>
                <a:lnTo>
                  <a:pt x="1537715" y="266953"/>
                </a:lnTo>
                <a:lnTo>
                  <a:pt x="1537715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370838" y="247135"/>
            <a:ext cx="6796405" cy="71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540">
              <a:lnSpc>
                <a:spcPct val="100000"/>
              </a:lnSpc>
            </a:pP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Т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р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ебова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ия</a:t>
            </a:r>
            <a:endParaRPr sz="1600">
              <a:latin typeface="Georgia"/>
              <a:cs typeface="Georgia"/>
            </a:endParaRPr>
          </a:p>
          <a:p>
            <a:pPr algn="ctr" marR="6350">
              <a:lnSpc>
                <a:spcPct val="100000"/>
              </a:lnSpc>
            </a:pP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dirty="0" sz="1600" spc="1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спе</a:t>
            </a:r>
            <a:r>
              <a:rPr dirty="0" sz="1600" spc="-20" b="1">
                <a:solidFill>
                  <a:srgbClr val="C00000"/>
                </a:solidFill>
                <a:latin typeface="Georgia"/>
                <a:cs typeface="Georgia"/>
              </a:rPr>
              <a:t>ц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1600" spc="-2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ль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ым</a:t>
            </a:r>
            <a:r>
              <a:rPr dirty="0" sz="1600" spc="5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д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лжностным</a:t>
            </a:r>
            <a:r>
              <a:rPr dirty="0" sz="1600" spc="1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л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ц</a:t>
            </a:r>
            <a:r>
              <a:rPr dirty="0" sz="1600" spc="-2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м,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от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етс</a:t>
            </a:r>
            <a:r>
              <a:rPr dirty="0" sz="1600" spc="-5" b="1">
                <a:solidFill>
                  <a:srgbClr val="C00000"/>
                </a:solidFill>
                <a:latin typeface="Georgia"/>
                <a:cs typeface="Georgia"/>
              </a:rPr>
              <a:t>т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нн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ым</a:t>
            </a:r>
            <a:r>
              <a:rPr dirty="0" sz="1600" spc="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dirty="0" sz="1600" spc="-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реа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л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иза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ц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ию</a:t>
            </a:r>
            <a:r>
              <a:rPr dirty="0" sz="1600" spc="4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пр</a:t>
            </a:r>
            <a:r>
              <a:rPr dirty="0" sz="1600" spc="-2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л</a:t>
            </a:r>
            <a:r>
              <a:rPr dirty="0" sz="1600" spc="4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у</a:t>
            </a:r>
            <a:r>
              <a:rPr dirty="0" sz="1600" spc="-5" b="1">
                <a:solidFill>
                  <a:srgbClr val="C00000"/>
                </a:solidFill>
                <a:latin typeface="Georgia"/>
                <a:cs typeface="Georgia"/>
              </a:rPr>
              <a:t>т</a:t>
            </a:r>
            <a:r>
              <a:rPr dirty="0" sz="1600" spc="-20" b="1">
                <a:solidFill>
                  <a:srgbClr val="C00000"/>
                </a:solidFill>
                <a:latin typeface="Georgia"/>
                <a:cs typeface="Georgia"/>
              </a:rPr>
              <a:t>р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ен</a:t>
            </a:r>
            <a:r>
              <a:rPr dirty="0" sz="1600" spc="-25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1600" spc="-10" b="1">
                <a:solidFill>
                  <a:srgbClr val="C00000"/>
                </a:solidFill>
                <a:latin typeface="Georgia"/>
                <a:cs typeface="Georgia"/>
              </a:rPr>
              <a:t>его</a:t>
            </a:r>
            <a:r>
              <a:rPr dirty="0" sz="1600" spc="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C00000"/>
                </a:solidFill>
                <a:latin typeface="Georgia"/>
                <a:cs typeface="Georgia"/>
              </a:rPr>
              <a:t>контроля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13147" y="2897123"/>
            <a:ext cx="2873502" cy="2175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912867" y="3542988"/>
            <a:ext cx="2280285" cy="836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твие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не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нятой или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не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аше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нной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сфе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эконо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ики или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прот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твенной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14500" y="2897123"/>
            <a:ext cx="2873502" cy="2175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307717" y="3789876"/>
            <a:ext cx="168973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" marR="5080" indent="-23495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ожд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ние обу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в 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лях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ФТ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25395" y="1603235"/>
            <a:ext cx="5151882" cy="944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668904" y="1880057"/>
            <a:ext cx="386461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Сп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ец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иаль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ое</a:t>
            </a:r>
            <a:r>
              <a:rPr dirty="0" sz="1200" spc="-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долж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остное</a:t>
            </a:r>
            <a:r>
              <a:rPr dirty="0" sz="1200" spc="-4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ли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200" spc="-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организации,</a:t>
            </a:r>
            <a:endParaRPr sz="1200">
              <a:latin typeface="Georgia"/>
              <a:cs typeface="Georgia"/>
            </a:endParaRPr>
          </a:p>
          <a:p>
            <a:pPr algn="ctr" marL="190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оказывающ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й</a:t>
            </a:r>
            <a:r>
              <a:rPr dirty="0" sz="1200" spc="-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бухг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лтерские</a:t>
            </a:r>
            <a:r>
              <a:rPr dirty="0" sz="1200" spc="-4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луги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2827" y="5364479"/>
            <a:ext cx="5150358" cy="9441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465577" y="5641789"/>
            <a:ext cx="432371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3255" marR="5080" indent="-63119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Индиви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уаль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ый</a:t>
            </a:r>
            <a:r>
              <a:rPr dirty="0" sz="1200" spc="-4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предприн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мате</a:t>
            </a:r>
            <a:r>
              <a:rPr dirty="0" sz="1200" spc="-1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ь,</a:t>
            </a:r>
            <a:r>
              <a:rPr dirty="0" sz="1200" spc="-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оказывающий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 бухг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лтерские</a:t>
            </a:r>
            <a:r>
              <a:rPr dirty="0" sz="1200" spc="-3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луги, 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го р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ботники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20125" y="6409775"/>
            <a:ext cx="28765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Georgia"/>
                <a:cs typeface="Georgia"/>
              </a:rPr>
              <a:t>18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9DB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9DB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3190"/>
          </a:xfrm>
          <a:custGeom>
            <a:avLst/>
            <a:gdLst/>
            <a:ahLst/>
            <a:cxnLst/>
            <a:rect l="l" t="t" r="r" b="b"/>
            <a:pathLst>
              <a:path w="8839200" h="1393190">
                <a:moveTo>
                  <a:pt x="0" y="1392936"/>
                </a:moveTo>
                <a:lnTo>
                  <a:pt x="8839200" y="1392936"/>
                </a:lnTo>
                <a:lnTo>
                  <a:pt x="88392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1"/>
                </a:moveTo>
                <a:lnTo>
                  <a:pt x="8833104" y="309371"/>
                </a:lnTo>
                <a:lnTo>
                  <a:pt x="8833104" y="0"/>
                </a:lnTo>
                <a:lnTo>
                  <a:pt x="0" y="0"/>
                </a:lnTo>
                <a:lnTo>
                  <a:pt x="0" y="309371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 h="0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7A979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62450" y="1050797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59754" y="6109"/>
                </a:lnTo>
                <a:lnTo>
                  <a:pt x="113638" y="23464"/>
                </a:lnTo>
                <a:lnTo>
                  <a:pt x="73421" y="50608"/>
                </a:lnTo>
                <a:lnTo>
                  <a:pt x="40562" y="86081"/>
                </a:lnTo>
                <a:lnTo>
                  <a:pt x="16519" y="128426"/>
                </a:lnTo>
                <a:lnTo>
                  <a:pt x="2751" y="176185"/>
                </a:lnTo>
                <a:lnTo>
                  <a:pt x="0" y="210312"/>
                </a:lnTo>
                <a:lnTo>
                  <a:pt x="696" y="227568"/>
                </a:lnTo>
                <a:lnTo>
                  <a:pt x="10716" y="276807"/>
                </a:lnTo>
                <a:lnTo>
                  <a:pt x="31496" y="321118"/>
                </a:lnTo>
                <a:lnTo>
                  <a:pt x="61579" y="359044"/>
                </a:lnTo>
                <a:lnTo>
                  <a:pt x="99505" y="389127"/>
                </a:lnTo>
                <a:lnTo>
                  <a:pt x="143816" y="409907"/>
                </a:lnTo>
                <a:lnTo>
                  <a:pt x="193055" y="419927"/>
                </a:lnTo>
                <a:lnTo>
                  <a:pt x="210312" y="420624"/>
                </a:lnTo>
                <a:lnTo>
                  <a:pt x="227568" y="419927"/>
                </a:lnTo>
                <a:lnTo>
                  <a:pt x="276807" y="409907"/>
                </a:lnTo>
                <a:lnTo>
                  <a:pt x="321118" y="389127"/>
                </a:lnTo>
                <a:lnTo>
                  <a:pt x="359044" y="359044"/>
                </a:lnTo>
                <a:lnTo>
                  <a:pt x="389127" y="321118"/>
                </a:lnTo>
                <a:lnTo>
                  <a:pt x="409907" y="276807"/>
                </a:lnTo>
                <a:lnTo>
                  <a:pt x="419927" y="227568"/>
                </a:lnTo>
                <a:lnTo>
                  <a:pt x="420624" y="210312"/>
                </a:lnTo>
                <a:lnTo>
                  <a:pt x="419927" y="193055"/>
                </a:lnTo>
                <a:lnTo>
                  <a:pt x="409907" y="143816"/>
                </a:lnTo>
                <a:lnTo>
                  <a:pt x="389127" y="99505"/>
                </a:lnTo>
                <a:lnTo>
                  <a:pt x="359044" y="61579"/>
                </a:lnTo>
                <a:lnTo>
                  <a:pt x="321118" y="31496"/>
                </a:lnTo>
                <a:lnTo>
                  <a:pt x="276807" y="10716"/>
                </a:lnTo>
                <a:lnTo>
                  <a:pt x="227568" y="696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0" y="141731"/>
            <a:ext cx="1133856" cy="113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941702" y="303742"/>
            <a:ext cx="531749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1069" marR="5080" indent="-928369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Осуществл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ен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ие</a:t>
            </a:r>
            <a:r>
              <a:rPr dirty="0" sz="200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внутреннего</a:t>
            </a:r>
            <a:r>
              <a:rPr dirty="0" sz="200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контроля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 в ц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лях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ПОД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/</a:t>
            </a:r>
            <a:r>
              <a:rPr dirty="0" sz="2000" spc="-5" b="1">
                <a:solidFill>
                  <a:srgbClr val="C00000"/>
                </a:solidFill>
                <a:latin typeface="Georgia"/>
                <a:cs typeface="Georgia"/>
              </a:rPr>
              <a:t>ФТ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/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ФР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МУ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80382" y="2451354"/>
            <a:ext cx="3622675" cy="2167890"/>
          </a:xfrm>
          <a:custGeom>
            <a:avLst/>
            <a:gdLst/>
            <a:ahLst/>
            <a:cxnLst/>
            <a:rect l="l" t="t" r="r" b="b"/>
            <a:pathLst>
              <a:path w="3622675" h="2167890">
                <a:moveTo>
                  <a:pt x="0" y="0"/>
                </a:moveTo>
                <a:lnTo>
                  <a:pt x="0" y="2010664"/>
                </a:lnTo>
                <a:lnTo>
                  <a:pt x="3622674" y="2010664"/>
                </a:lnTo>
                <a:lnTo>
                  <a:pt x="3622674" y="216776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80382" y="2451354"/>
            <a:ext cx="1811655" cy="2167890"/>
          </a:xfrm>
          <a:custGeom>
            <a:avLst/>
            <a:gdLst/>
            <a:ahLst/>
            <a:cxnLst/>
            <a:rect l="l" t="t" r="r" b="b"/>
            <a:pathLst>
              <a:path w="1811654" h="2167890">
                <a:moveTo>
                  <a:pt x="0" y="0"/>
                </a:moveTo>
                <a:lnTo>
                  <a:pt x="0" y="2010664"/>
                </a:lnTo>
                <a:lnTo>
                  <a:pt x="1811401" y="2010664"/>
                </a:lnTo>
                <a:lnTo>
                  <a:pt x="1811401" y="2167763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80382" y="2451354"/>
            <a:ext cx="0" cy="2167890"/>
          </a:xfrm>
          <a:custGeom>
            <a:avLst/>
            <a:gdLst/>
            <a:ahLst/>
            <a:cxnLst/>
            <a:rect l="l" t="t" r="r" b="b"/>
            <a:pathLst>
              <a:path w="0" h="2167890">
                <a:moveTo>
                  <a:pt x="0" y="0"/>
                </a:moveTo>
                <a:lnTo>
                  <a:pt x="0" y="216776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68345" y="2451354"/>
            <a:ext cx="1811655" cy="2167890"/>
          </a:xfrm>
          <a:custGeom>
            <a:avLst/>
            <a:gdLst/>
            <a:ahLst/>
            <a:cxnLst/>
            <a:rect l="l" t="t" r="r" b="b"/>
            <a:pathLst>
              <a:path w="1811654" h="2167890">
                <a:moveTo>
                  <a:pt x="1811401" y="0"/>
                </a:moveTo>
                <a:lnTo>
                  <a:pt x="1811401" y="2010664"/>
                </a:lnTo>
                <a:lnTo>
                  <a:pt x="0" y="2010664"/>
                </a:lnTo>
                <a:lnTo>
                  <a:pt x="0" y="216776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7833" y="2451354"/>
            <a:ext cx="3622675" cy="2167890"/>
          </a:xfrm>
          <a:custGeom>
            <a:avLst/>
            <a:gdLst/>
            <a:ahLst/>
            <a:cxnLst/>
            <a:rect l="l" t="t" r="r" b="b"/>
            <a:pathLst>
              <a:path w="3622675" h="2167890">
                <a:moveTo>
                  <a:pt x="3622675" y="0"/>
                </a:moveTo>
                <a:lnTo>
                  <a:pt x="3622675" y="2010664"/>
                </a:lnTo>
                <a:lnTo>
                  <a:pt x="0" y="2010664"/>
                </a:lnTo>
                <a:lnTo>
                  <a:pt x="0" y="2167763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88435" y="2948939"/>
            <a:ext cx="2219706" cy="1221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9883" y="1673351"/>
            <a:ext cx="4921758" cy="1143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8204" y="4587252"/>
            <a:ext cx="1691639" cy="1271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6115" y="4619244"/>
            <a:ext cx="1580515" cy="1160145"/>
          </a:xfrm>
          <a:custGeom>
            <a:avLst/>
            <a:gdLst/>
            <a:ahLst/>
            <a:cxnLst/>
            <a:rect l="l" t="t" r="r" b="b"/>
            <a:pathLst>
              <a:path w="1580514" h="1160145">
                <a:moveTo>
                  <a:pt x="1387094" y="0"/>
                </a:moveTo>
                <a:lnTo>
                  <a:pt x="193294" y="0"/>
                </a:lnTo>
                <a:lnTo>
                  <a:pt x="177440" y="640"/>
                </a:lnTo>
                <a:lnTo>
                  <a:pt x="132197" y="9849"/>
                </a:lnTo>
                <a:lnTo>
                  <a:pt x="91473" y="28947"/>
                </a:lnTo>
                <a:lnTo>
                  <a:pt x="56613" y="56594"/>
                </a:lnTo>
                <a:lnTo>
                  <a:pt x="28959" y="91451"/>
                </a:lnTo>
                <a:lnTo>
                  <a:pt x="9853" y="132177"/>
                </a:lnTo>
                <a:lnTo>
                  <a:pt x="640" y="177433"/>
                </a:lnTo>
                <a:lnTo>
                  <a:pt x="0" y="193293"/>
                </a:lnTo>
                <a:lnTo>
                  <a:pt x="0" y="966469"/>
                </a:lnTo>
                <a:lnTo>
                  <a:pt x="5617" y="1012921"/>
                </a:lnTo>
                <a:lnTo>
                  <a:pt x="21574" y="1055300"/>
                </a:lnTo>
                <a:lnTo>
                  <a:pt x="46528" y="1092264"/>
                </a:lnTo>
                <a:lnTo>
                  <a:pt x="79135" y="1122470"/>
                </a:lnTo>
                <a:lnTo>
                  <a:pt x="118054" y="1144574"/>
                </a:lnTo>
                <a:lnTo>
                  <a:pt x="161940" y="1157234"/>
                </a:lnTo>
                <a:lnTo>
                  <a:pt x="193294" y="1159763"/>
                </a:lnTo>
                <a:lnTo>
                  <a:pt x="1387094" y="1159763"/>
                </a:lnTo>
                <a:lnTo>
                  <a:pt x="1433562" y="1154146"/>
                </a:lnTo>
                <a:lnTo>
                  <a:pt x="1475947" y="1138189"/>
                </a:lnTo>
                <a:lnTo>
                  <a:pt x="1512909" y="1113235"/>
                </a:lnTo>
                <a:lnTo>
                  <a:pt x="1543108" y="1080628"/>
                </a:lnTo>
                <a:lnTo>
                  <a:pt x="1565205" y="1041709"/>
                </a:lnTo>
                <a:lnTo>
                  <a:pt x="1577859" y="997823"/>
                </a:lnTo>
                <a:lnTo>
                  <a:pt x="1580388" y="966469"/>
                </a:lnTo>
                <a:lnTo>
                  <a:pt x="1580388" y="193293"/>
                </a:lnTo>
                <a:lnTo>
                  <a:pt x="1574773" y="146825"/>
                </a:lnTo>
                <a:lnTo>
                  <a:pt x="1558823" y="104440"/>
                </a:lnTo>
                <a:lnTo>
                  <a:pt x="1533876" y="67478"/>
                </a:lnTo>
                <a:lnTo>
                  <a:pt x="1501274" y="37279"/>
                </a:lnTo>
                <a:lnTo>
                  <a:pt x="1462355" y="15182"/>
                </a:lnTo>
                <a:lnTo>
                  <a:pt x="1418460" y="2528"/>
                </a:lnTo>
                <a:lnTo>
                  <a:pt x="1387094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6115" y="4619244"/>
            <a:ext cx="1580515" cy="1160145"/>
          </a:xfrm>
          <a:custGeom>
            <a:avLst/>
            <a:gdLst/>
            <a:ahLst/>
            <a:cxnLst/>
            <a:rect l="l" t="t" r="r" b="b"/>
            <a:pathLst>
              <a:path w="1580514" h="1160145">
                <a:moveTo>
                  <a:pt x="0" y="193293"/>
                </a:moveTo>
                <a:lnTo>
                  <a:pt x="5617" y="146825"/>
                </a:lnTo>
                <a:lnTo>
                  <a:pt x="21574" y="104440"/>
                </a:lnTo>
                <a:lnTo>
                  <a:pt x="46528" y="67478"/>
                </a:lnTo>
                <a:lnTo>
                  <a:pt x="79135" y="37279"/>
                </a:lnTo>
                <a:lnTo>
                  <a:pt x="118054" y="15182"/>
                </a:lnTo>
                <a:lnTo>
                  <a:pt x="161940" y="2528"/>
                </a:lnTo>
                <a:lnTo>
                  <a:pt x="193294" y="0"/>
                </a:lnTo>
                <a:lnTo>
                  <a:pt x="1387094" y="0"/>
                </a:lnTo>
                <a:lnTo>
                  <a:pt x="1433562" y="5614"/>
                </a:lnTo>
                <a:lnTo>
                  <a:pt x="1475947" y="21564"/>
                </a:lnTo>
                <a:lnTo>
                  <a:pt x="1512909" y="46511"/>
                </a:lnTo>
                <a:lnTo>
                  <a:pt x="1543108" y="79113"/>
                </a:lnTo>
                <a:lnTo>
                  <a:pt x="1565205" y="118032"/>
                </a:lnTo>
                <a:lnTo>
                  <a:pt x="1577859" y="161927"/>
                </a:lnTo>
                <a:lnTo>
                  <a:pt x="1580388" y="193293"/>
                </a:lnTo>
                <a:lnTo>
                  <a:pt x="1580388" y="966469"/>
                </a:lnTo>
                <a:lnTo>
                  <a:pt x="1574773" y="1012921"/>
                </a:lnTo>
                <a:lnTo>
                  <a:pt x="1558823" y="1055300"/>
                </a:lnTo>
                <a:lnTo>
                  <a:pt x="1533876" y="1092264"/>
                </a:lnTo>
                <a:lnTo>
                  <a:pt x="1501274" y="1122470"/>
                </a:lnTo>
                <a:lnTo>
                  <a:pt x="1462355" y="1144574"/>
                </a:lnTo>
                <a:lnTo>
                  <a:pt x="1418460" y="1157234"/>
                </a:lnTo>
                <a:lnTo>
                  <a:pt x="1387094" y="1159763"/>
                </a:lnTo>
                <a:lnTo>
                  <a:pt x="193294" y="1159763"/>
                </a:lnTo>
                <a:lnTo>
                  <a:pt x="146842" y="1154146"/>
                </a:lnTo>
                <a:lnTo>
                  <a:pt x="104463" y="1138189"/>
                </a:lnTo>
                <a:lnTo>
                  <a:pt x="67499" y="1113235"/>
                </a:lnTo>
                <a:lnTo>
                  <a:pt x="37293" y="1080628"/>
                </a:lnTo>
                <a:lnTo>
                  <a:pt x="15189" y="1041709"/>
                </a:lnTo>
                <a:lnTo>
                  <a:pt x="2529" y="997823"/>
                </a:lnTo>
                <a:lnTo>
                  <a:pt x="0" y="966469"/>
                </a:lnTo>
                <a:lnTo>
                  <a:pt x="0" y="19329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66166" y="4947480"/>
            <a:ext cx="1179830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90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нтов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20239" y="4587252"/>
            <a:ext cx="1691639" cy="1271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02535" y="4695444"/>
            <a:ext cx="1559052" cy="1080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78151" y="4619244"/>
            <a:ext cx="1580515" cy="1160145"/>
          </a:xfrm>
          <a:custGeom>
            <a:avLst/>
            <a:gdLst/>
            <a:ahLst/>
            <a:cxnLst/>
            <a:rect l="l" t="t" r="r" b="b"/>
            <a:pathLst>
              <a:path w="1580514" h="1160145">
                <a:moveTo>
                  <a:pt x="1387094" y="0"/>
                </a:moveTo>
                <a:lnTo>
                  <a:pt x="193294" y="0"/>
                </a:lnTo>
                <a:lnTo>
                  <a:pt x="177433" y="640"/>
                </a:lnTo>
                <a:lnTo>
                  <a:pt x="132177" y="9849"/>
                </a:lnTo>
                <a:lnTo>
                  <a:pt x="91451" y="28947"/>
                </a:lnTo>
                <a:lnTo>
                  <a:pt x="56594" y="56594"/>
                </a:lnTo>
                <a:lnTo>
                  <a:pt x="28947" y="91451"/>
                </a:lnTo>
                <a:lnTo>
                  <a:pt x="9849" y="132177"/>
                </a:lnTo>
                <a:lnTo>
                  <a:pt x="640" y="177433"/>
                </a:lnTo>
                <a:lnTo>
                  <a:pt x="0" y="193293"/>
                </a:lnTo>
                <a:lnTo>
                  <a:pt x="0" y="966469"/>
                </a:lnTo>
                <a:lnTo>
                  <a:pt x="5614" y="1012921"/>
                </a:lnTo>
                <a:lnTo>
                  <a:pt x="21564" y="1055300"/>
                </a:lnTo>
                <a:lnTo>
                  <a:pt x="46511" y="1092264"/>
                </a:lnTo>
                <a:lnTo>
                  <a:pt x="79113" y="1122470"/>
                </a:lnTo>
                <a:lnTo>
                  <a:pt x="118032" y="1144574"/>
                </a:lnTo>
                <a:lnTo>
                  <a:pt x="161927" y="1157234"/>
                </a:lnTo>
                <a:lnTo>
                  <a:pt x="193294" y="1159763"/>
                </a:lnTo>
                <a:lnTo>
                  <a:pt x="1387094" y="1159763"/>
                </a:lnTo>
                <a:lnTo>
                  <a:pt x="1433562" y="1154146"/>
                </a:lnTo>
                <a:lnTo>
                  <a:pt x="1475947" y="1138189"/>
                </a:lnTo>
                <a:lnTo>
                  <a:pt x="1512909" y="1113235"/>
                </a:lnTo>
                <a:lnTo>
                  <a:pt x="1543108" y="1080628"/>
                </a:lnTo>
                <a:lnTo>
                  <a:pt x="1565205" y="1041709"/>
                </a:lnTo>
                <a:lnTo>
                  <a:pt x="1577859" y="997823"/>
                </a:lnTo>
                <a:lnTo>
                  <a:pt x="1580388" y="966469"/>
                </a:lnTo>
                <a:lnTo>
                  <a:pt x="1580388" y="193293"/>
                </a:lnTo>
                <a:lnTo>
                  <a:pt x="1574773" y="146825"/>
                </a:lnTo>
                <a:lnTo>
                  <a:pt x="1558823" y="104440"/>
                </a:lnTo>
                <a:lnTo>
                  <a:pt x="1533876" y="67478"/>
                </a:lnTo>
                <a:lnTo>
                  <a:pt x="1501274" y="37279"/>
                </a:lnTo>
                <a:lnTo>
                  <a:pt x="1462355" y="15182"/>
                </a:lnTo>
                <a:lnTo>
                  <a:pt x="1418460" y="2528"/>
                </a:lnTo>
                <a:lnTo>
                  <a:pt x="1387094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78151" y="4619244"/>
            <a:ext cx="1580515" cy="1160145"/>
          </a:xfrm>
          <a:custGeom>
            <a:avLst/>
            <a:gdLst/>
            <a:ahLst/>
            <a:cxnLst/>
            <a:rect l="l" t="t" r="r" b="b"/>
            <a:pathLst>
              <a:path w="1580514" h="1160145">
                <a:moveTo>
                  <a:pt x="0" y="193293"/>
                </a:moveTo>
                <a:lnTo>
                  <a:pt x="5614" y="146825"/>
                </a:lnTo>
                <a:lnTo>
                  <a:pt x="21564" y="104440"/>
                </a:lnTo>
                <a:lnTo>
                  <a:pt x="46511" y="67478"/>
                </a:lnTo>
                <a:lnTo>
                  <a:pt x="79113" y="37279"/>
                </a:lnTo>
                <a:lnTo>
                  <a:pt x="118032" y="15182"/>
                </a:lnTo>
                <a:lnTo>
                  <a:pt x="161927" y="2528"/>
                </a:lnTo>
                <a:lnTo>
                  <a:pt x="193294" y="0"/>
                </a:lnTo>
                <a:lnTo>
                  <a:pt x="1387094" y="0"/>
                </a:lnTo>
                <a:lnTo>
                  <a:pt x="1433562" y="5614"/>
                </a:lnTo>
                <a:lnTo>
                  <a:pt x="1475947" y="21564"/>
                </a:lnTo>
                <a:lnTo>
                  <a:pt x="1512909" y="46511"/>
                </a:lnTo>
                <a:lnTo>
                  <a:pt x="1543108" y="79113"/>
                </a:lnTo>
                <a:lnTo>
                  <a:pt x="1565205" y="118032"/>
                </a:lnTo>
                <a:lnTo>
                  <a:pt x="1577859" y="161927"/>
                </a:lnTo>
                <a:lnTo>
                  <a:pt x="1580388" y="193293"/>
                </a:lnTo>
                <a:lnTo>
                  <a:pt x="1580388" y="966469"/>
                </a:lnTo>
                <a:lnTo>
                  <a:pt x="1574773" y="1012921"/>
                </a:lnTo>
                <a:lnTo>
                  <a:pt x="1558823" y="1055300"/>
                </a:lnTo>
                <a:lnTo>
                  <a:pt x="1533876" y="1092264"/>
                </a:lnTo>
                <a:lnTo>
                  <a:pt x="1501274" y="1122470"/>
                </a:lnTo>
                <a:lnTo>
                  <a:pt x="1462355" y="1144574"/>
                </a:lnTo>
                <a:lnTo>
                  <a:pt x="1418460" y="1157234"/>
                </a:lnTo>
                <a:lnTo>
                  <a:pt x="1387094" y="1159763"/>
                </a:lnTo>
                <a:lnTo>
                  <a:pt x="193294" y="1159763"/>
                </a:lnTo>
                <a:lnTo>
                  <a:pt x="146825" y="1154146"/>
                </a:lnTo>
                <a:lnTo>
                  <a:pt x="104440" y="1138189"/>
                </a:lnTo>
                <a:lnTo>
                  <a:pt x="67478" y="1113235"/>
                </a:lnTo>
                <a:lnTo>
                  <a:pt x="37279" y="1080628"/>
                </a:lnTo>
                <a:lnTo>
                  <a:pt x="15182" y="1041709"/>
                </a:lnTo>
                <a:lnTo>
                  <a:pt x="2528" y="997823"/>
                </a:lnTo>
                <a:lnTo>
                  <a:pt x="0" y="966469"/>
                </a:lnTo>
                <a:lnTo>
                  <a:pt x="0" y="19329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135251" y="4782889"/>
            <a:ext cx="1264285" cy="836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докум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льного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иров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вед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ний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(ин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и)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30752" y="4587252"/>
            <a:ext cx="1691639" cy="1271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26179" y="4695444"/>
            <a:ext cx="1700783" cy="1080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88664" y="4619244"/>
            <a:ext cx="1580515" cy="1160145"/>
          </a:xfrm>
          <a:custGeom>
            <a:avLst/>
            <a:gdLst/>
            <a:ahLst/>
            <a:cxnLst/>
            <a:rect l="l" t="t" r="r" b="b"/>
            <a:pathLst>
              <a:path w="1580514" h="1160145">
                <a:moveTo>
                  <a:pt x="1387094" y="0"/>
                </a:moveTo>
                <a:lnTo>
                  <a:pt x="193294" y="0"/>
                </a:lnTo>
                <a:lnTo>
                  <a:pt x="177433" y="640"/>
                </a:lnTo>
                <a:lnTo>
                  <a:pt x="132177" y="9849"/>
                </a:lnTo>
                <a:lnTo>
                  <a:pt x="91451" y="28947"/>
                </a:lnTo>
                <a:lnTo>
                  <a:pt x="56594" y="56594"/>
                </a:lnTo>
                <a:lnTo>
                  <a:pt x="28947" y="91451"/>
                </a:lnTo>
                <a:lnTo>
                  <a:pt x="9849" y="132177"/>
                </a:lnTo>
                <a:lnTo>
                  <a:pt x="640" y="177433"/>
                </a:lnTo>
                <a:lnTo>
                  <a:pt x="0" y="193293"/>
                </a:lnTo>
                <a:lnTo>
                  <a:pt x="0" y="966469"/>
                </a:lnTo>
                <a:lnTo>
                  <a:pt x="5614" y="1012921"/>
                </a:lnTo>
                <a:lnTo>
                  <a:pt x="21564" y="1055300"/>
                </a:lnTo>
                <a:lnTo>
                  <a:pt x="46511" y="1092264"/>
                </a:lnTo>
                <a:lnTo>
                  <a:pt x="79113" y="1122470"/>
                </a:lnTo>
                <a:lnTo>
                  <a:pt x="118032" y="1144574"/>
                </a:lnTo>
                <a:lnTo>
                  <a:pt x="161927" y="1157234"/>
                </a:lnTo>
                <a:lnTo>
                  <a:pt x="193294" y="1159763"/>
                </a:lnTo>
                <a:lnTo>
                  <a:pt x="1387094" y="1159763"/>
                </a:lnTo>
                <a:lnTo>
                  <a:pt x="1433562" y="1154146"/>
                </a:lnTo>
                <a:lnTo>
                  <a:pt x="1475947" y="1138189"/>
                </a:lnTo>
                <a:lnTo>
                  <a:pt x="1512909" y="1113235"/>
                </a:lnTo>
                <a:lnTo>
                  <a:pt x="1543108" y="1080628"/>
                </a:lnTo>
                <a:lnTo>
                  <a:pt x="1565205" y="1041709"/>
                </a:lnTo>
                <a:lnTo>
                  <a:pt x="1577859" y="997823"/>
                </a:lnTo>
                <a:lnTo>
                  <a:pt x="1580388" y="966469"/>
                </a:lnTo>
                <a:lnTo>
                  <a:pt x="1580388" y="193293"/>
                </a:lnTo>
                <a:lnTo>
                  <a:pt x="1574773" y="146825"/>
                </a:lnTo>
                <a:lnTo>
                  <a:pt x="1558823" y="104440"/>
                </a:lnTo>
                <a:lnTo>
                  <a:pt x="1533876" y="67478"/>
                </a:lnTo>
                <a:lnTo>
                  <a:pt x="1501274" y="37279"/>
                </a:lnTo>
                <a:lnTo>
                  <a:pt x="1462355" y="15182"/>
                </a:lnTo>
                <a:lnTo>
                  <a:pt x="1418460" y="2528"/>
                </a:lnTo>
                <a:lnTo>
                  <a:pt x="1387094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88664" y="4619244"/>
            <a:ext cx="1580515" cy="1160145"/>
          </a:xfrm>
          <a:custGeom>
            <a:avLst/>
            <a:gdLst/>
            <a:ahLst/>
            <a:cxnLst/>
            <a:rect l="l" t="t" r="r" b="b"/>
            <a:pathLst>
              <a:path w="1580514" h="1160145">
                <a:moveTo>
                  <a:pt x="0" y="193293"/>
                </a:moveTo>
                <a:lnTo>
                  <a:pt x="5614" y="146825"/>
                </a:lnTo>
                <a:lnTo>
                  <a:pt x="21564" y="104440"/>
                </a:lnTo>
                <a:lnTo>
                  <a:pt x="46511" y="67478"/>
                </a:lnTo>
                <a:lnTo>
                  <a:pt x="79113" y="37279"/>
                </a:lnTo>
                <a:lnTo>
                  <a:pt x="118032" y="15182"/>
                </a:lnTo>
                <a:lnTo>
                  <a:pt x="161927" y="2528"/>
                </a:lnTo>
                <a:lnTo>
                  <a:pt x="193294" y="0"/>
                </a:lnTo>
                <a:lnTo>
                  <a:pt x="1387094" y="0"/>
                </a:lnTo>
                <a:lnTo>
                  <a:pt x="1433562" y="5614"/>
                </a:lnTo>
                <a:lnTo>
                  <a:pt x="1475947" y="21564"/>
                </a:lnTo>
                <a:lnTo>
                  <a:pt x="1512909" y="46511"/>
                </a:lnTo>
                <a:lnTo>
                  <a:pt x="1543108" y="79113"/>
                </a:lnTo>
                <a:lnTo>
                  <a:pt x="1565205" y="118032"/>
                </a:lnTo>
                <a:lnTo>
                  <a:pt x="1577859" y="161927"/>
                </a:lnTo>
                <a:lnTo>
                  <a:pt x="1580388" y="193293"/>
                </a:lnTo>
                <a:lnTo>
                  <a:pt x="1580388" y="966469"/>
                </a:lnTo>
                <a:lnTo>
                  <a:pt x="1574773" y="1012921"/>
                </a:lnTo>
                <a:lnTo>
                  <a:pt x="1558823" y="1055300"/>
                </a:lnTo>
                <a:lnTo>
                  <a:pt x="1533876" y="1092264"/>
                </a:lnTo>
                <a:lnTo>
                  <a:pt x="1501274" y="1122470"/>
                </a:lnTo>
                <a:lnTo>
                  <a:pt x="1462355" y="1144574"/>
                </a:lnTo>
                <a:lnTo>
                  <a:pt x="1418460" y="1157234"/>
                </a:lnTo>
                <a:lnTo>
                  <a:pt x="1387094" y="1159763"/>
                </a:lnTo>
                <a:lnTo>
                  <a:pt x="193294" y="1159763"/>
                </a:lnTo>
                <a:lnTo>
                  <a:pt x="146825" y="1154146"/>
                </a:lnTo>
                <a:lnTo>
                  <a:pt x="104440" y="1138189"/>
                </a:lnTo>
                <a:lnTo>
                  <a:pt x="67478" y="1113235"/>
                </a:lnTo>
                <a:lnTo>
                  <a:pt x="37279" y="1080628"/>
                </a:lnTo>
                <a:lnTo>
                  <a:pt x="15182" y="1041709"/>
                </a:lnTo>
                <a:lnTo>
                  <a:pt x="2528" y="997823"/>
                </a:lnTo>
                <a:lnTo>
                  <a:pt x="0" y="966469"/>
                </a:lnTo>
                <a:lnTo>
                  <a:pt x="0" y="19329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858514" y="4782889"/>
            <a:ext cx="1441450" cy="836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вления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вед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ний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(ин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и) 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Рос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инмонитор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нг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44311" y="4587252"/>
            <a:ext cx="1687067" cy="1271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02223" y="4619244"/>
            <a:ext cx="1576070" cy="1160145"/>
          </a:xfrm>
          <a:custGeom>
            <a:avLst/>
            <a:gdLst/>
            <a:ahLst/>
            <a:cxnLst/>
            <a:rect l="l" t="t" r="r" b="b"/>
            <a:pathLst>
              <a:path w="1576070" h="1160145">
                <a:moveTo>
                  <a:pt x="1382522" y="0"/>
                </a:moveTo>
                <a:lnTo>
                  <a:pt x="193293" y="0"/>
                </a:lnTo>
                <a:lnTo>
                  <a:pt x="177433" y="640"/>
                </a:lnTo>
                <a:lnTo>
                  <a:pt x="132177" y="9849"/>
                </a:lnTo>
                <a:lnTo>
                  <a:pt x="91451" y="28947"/>
                </a:lnTo>
                <a:lnTo>
                  <a:pt x="56594" y="56594"/>
                </a:lnTo>
                <a:lnTo>
                  <a:pt x="28947" y="91451"/>
                </a:lnTo>
                <a:lnTo>
                  <a:pt x="9849" y="132177"/>
                </a:lnTo>
                <a:lnTo>
                  <a:pt x="640" y="177433"/>
                </a:lnTo>
                <a:lnTo>
                  <a:pt x="0" y="193293"/>
                </a:lnTo>
                <a:lnTo>
                  <a:pt x="0" y="966469"/>
                </a:lnTo>
                <a:lnTo>
                  <a:pt x="5614" y="1012921"/>
                </a:lnTo>
                <a:lnTo>
                  <a:pt x="21564" y="1055300"/>
                </a:lnTo>
                <a:lnTo>
                  <a:pt x="46511" y="1092264"/>
                </a:lnTo>
                <a:lnTo>
                  <a:pt x="79113" y="1122470"/>
                </a:lnTo>
                <a:lnTo>
                  <a:pt x="118032" y="1144574"/>
                </a:lnTo>
                <a:lnTo>
                  <a:pt x="161927" y="1157234"/>
                </a:lnTo>
                <a:lnTo>
                  <a:pt x="193293" y="1159763"/>
                </a:lnTo>
                <a:lnTo>
                  <a:pt x="1382522" y="1159763"/>
                </a:lnTo>
                <a:lnTo>
                  <a:pt x="1428990" y="1154146"/>
                </a:lnTo>
                <a:lnTo>
                  <a:pt x="1471375" y="1138189"/>
                </a:lnTo>
                <a:lnTo>
                  <a:pt x="1508337" y="1113235"/>
                </a:lnTo>
                <a:lnTo>
                  <a:pt x="1538536" y="1080628"/>
                </a:lnTo>
                <a:lnTo>
                  <a:pt x="1560633" y="1041709"/>
                </a:lnTo>
                <a:lnTo>
                  <a:pt x="1573287" y="997823"/>
                </a:lnTo>
                <a:lnTo>
                  <a:pt x="1575816" y="966469"/>
                </a:lnTo>
                <a:lnTo>
                  <a:pt x="1575816" y="193293"/>
                </a:lnTo>
                <a:lnTo>
                  <a:pt x="1570201" y="146825"/>
                </a:lnTo>
                <a:lnTo>
                  <a:pt x="1554251" y="104440"/>
                </a:lnTo>
                <a:lnTo>
                  <a:pt x="1529304" y="67478"/>
                </a:lnTo>
                <a:lnTo>
                  <a:pt x="1496702" y="37279"/>
                </a:lnTo>
                <a:lnTo>
                  <a:pt x="1457783" y="15182"/>
                </a:lnTo>
                <a:lnTo>
                  <a:pt x="1413888" y="2528"/>
                </a:lnTo>
                <a:lnTo>
                  <a:pt x="1382522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02223" y="4619244"/>
            <a:ext cx="1576070" cy="1160145"/>
          </a:xfrm>
          <a:custGeom>
            <a:avLst/>
            <a:gdLst/>
            <a:ahLst/>
            <a:cxnLst/>
            <a:rect l="l" t="t" r="r" b="b"/>
            <a:pathLst>
              <a:path w="1576070" h="1160145">
                <a:moveTo>
                  <a:pt x="0" y="193293"/>
                </a:moveTo>
                <a:lnTo>
                  <a:pt x="5614" y="146825"/>
                </a:lnTo>
                <a:lnTo>
                  <a:pt x="21564" y="104440"/>
                </a:lnTo>
                <a:lnTo>
                  <a:pt x="46511" y="67478"/>
                </a:lnTo>
                <a:lnTo>
                  <a:pt x="79113" y="37279"/>
                </a:lnTo>
                <a:lnTo>
                  <a:pt x="118032" y="15182"/>
                </a:lnTo>
                <a:lnTo>
                  <a:pt x="161927" y="2528"/>
                </a:lnTo>
                <a:lnTo>
                  <a:pt x="193293" y="0"/>
                </a:lnTo>
                <a:lnTo>
                  <a:pt x="1382522" y="0"/>
                </a:lnTo>
                <a:lnTo>
                  <a:pt x="1428990" y="5614"/>
                </a:lnTo>
                <a:lnTo>
                  <a:pt x="1471375" y="21564"/>
                </a:lnTo>
                <a:lnTo>
                  <a:pt x="1508337" y="46511"/>
                </a:lnTo>
                <a:lnTo>
                  <a:pt x="1538536" y="79113"/>
                </a:lnTo>
                <a:lnTo>
                  <a:pt x="1560633" y="118032"/>
                </a:lnTo>
                <a:lnTo>
                  <a:pt x="1573287" y="161927"/>
                </a:lnTo>
                <a:lnTo>
                  <a:pt x="1575816" y="193293"/>
                </a:lnTo>
                <a:lnTo>
                  <a:pt x="1575816" y="966469"/>
                </a:lnTo>
                <a:lnTo>
                  <a:pt x="1570201" y="1012921"/>
                </a:lnTo>
                <a:lnTo>
                  <a:pt x="1554251" y="1055300"/>
                </a:lnTo>
                <a:lnTo>
                  <a:pt x="1529304" y="1092264"/>
                </a:lnTo>
                <a:lnTo>
                  <a:pt x="1496702" y="1122470"/>
                </a:lnTo>
                <a:lnTo>
                  <a:pt x="1457783" y="1144574"/>
                </a:lnTo>
                <a:lnTo>
                  <a:pt x="1413888" y="1157234"/>
                </a:lnTo>
                <a:lnTo>
                  <a:pt x="1382522" y="1159763"/>
                </a:lnTo>
                <a:lnTo>
                  <a:pt x="193293" y="1159763"/>
                </a:lnTo>
                <a:lnTo>
                  <a:pt x="146825" y="1154146"/>
                </a:lnTo>
                <a:lnTo>
                  <a:pt x="104440" y="1138189"/>
                </a:lnTo>
                <a:lnTo>
                  <a:pt x="67478" y="1113235"/>
                </a:lnTo>
                <a:lnTo>
                  <a:pt x="37279" y="1080628"/>
                </a:lnTo>
                <a:lnTo>
                  <a:pt x="15182" y="1041709"/>
                </a:lnTo>
                <a:lnTo>
                  <a:pt x="2528" y="997823"/>
                </a:lnTo>
                <a:lnTo>
                  <a:pt x="0" y="966469"/>
                </a:lnTo>
                <a:lnTo>
                  <a:pt x="0" y="19329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866257" y="4865184"/>
            <a:ext cx="1088390" cy="671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6680" marR="138430" indent="63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нен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докум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нтов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275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нформ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56347" y="4587252"/>
            <a:ext cx="1687068" cy="1271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14259" y="4619244"/>
            <a:ext cx="1576070" cy="1160145"/>
          </a:xfrm>
          <a:custGeom>
            <a:avLst/>
            <a:gdLst/>
            <a:ahLst/>
            <a:cxnLst/>
            <a:rect l="l" t="t" r="r" b="b"/>
            <a:pathLst>
              <a:path w="1576070" h="1160145">
                <a:moveTo>
                  <a:pt x="1382522" y="0"/>
                </a:moveTo>
                <a:lnTo>
                  <a:pt x="193294" y="0"/>
                </a:lnTo>
                <a:lnTo>
                  <a:pt x="177433" y="640"/>
                </a:lnTo>
                <a:lnTo>
                  <a:pt x="132177" y="9849"/>
                </a:lnTo>
                <a:lnTo>
                  <a:pt x="91451" y="28947"/>
                </a:lnTo>
                <a:lnTo>
                  <a:pt x="56594" y="56594"/>
                </a:lnTo>
                <a:lnTo>
                  <a:pt x="28947" y="91451"/>
                </a:lnTo>
                <a:lnTo>
                  <a:pt x="9849" y="132177"/>
                </a:lnTo>
                <a:lnTo>
                  <a:pt x="640" y="177433"/>
                </a:lnTo>
                <a:lnTo>
                  <a:pt x="0" y="193293"/>
                </a:lnTo>
                <a:lnTo>
                  <a:pt x="0" y="966469"/>
                </a:lnTo>
                <a:lnTo>
                  <a:pt x="5614" y="1012921"/>
                </a:lnTo>
                <a:lnTo>
                  <a:pt x="21564" y="1055300"/>
                </a:lnTo>
                <a:lnTo>
                  <a:pt x="46511" y="1092264"/>
                </a:lnTo>
                <a:lnTo>
                  <a:pt x="79113" y="1122470"/>
                </a:lnTo>
                <a:lnTo>
                  <a:pt x="118032" y="1144574"/>
                </a:lnTo>
                <a:lnTo>
                  <a:pt x="161927" y="1157234"/>
                </a:lnTo>
                <a:lnTo>
                  <a:pt x="193294" y="1159763"/>
                </a:lnTo>
                <a:lnTo>
                  <a:pt x="1382522" y="1159763"/>
                </a:lnTo>
                <a:lnTo>
                  <a:pt x="1428990" y="1154146"/>
                </a:lnTo>
                <a:lnTo>
                  <a:pt x="1471375" y="1138189"/>
                </a:lnTo>
                <a:lnTo>
                  <a:pt x="1508337" y="1113235"/>
                </a:lnTo>
                <a:lnTo>
                  <a:pt x="1538536" y="1080628"/>
                </a:lnTo>
                <a:lnTo>
                  <a:pt x="1560633" y="1041709"/>
                </a:lnTo>
                <a:lnTo>
                  <a:pt x="1573287" y="997823"/>
                </a:lnTo>
                <a:lnTo>
                  <a:pt x="1575816" y="966469"/>
                </a:lnTo>
                <a:lnTo>
                  <a:pt x="1575816" y="193293"/>
                </a:lnTo>
                <a:lnTo>
                  <a:pt x="1570201" y="146825"/>
                </a:lnTo>
                <a:lnTo>
                  <a:pt x="1554251" y="104440"/>
                </a:lnTo>
                <a:lnTo>
                  <a:pt x="1529304" y="67478"/>
                </a:lnTo>
                <a:lnTo>
                  <a:pt x="1496702" y="37279"/>
                </a:lnTo>
                <a:lnTo>
                  <a:pt x="1457783" y="15182"/>
                </a:lnTo>
                <a:lnTo>
                  <a:pt x="1413888" y="2528"/>
                </a:lnTo>
                <a:lnTo>
                  <a:pt x="1382522" y="0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14259" y="4619244"/>
            <a:ext cx="1576070" cy="1160145"/>
          </a:xfrm>
          <a:custGeom>
            <a:avLst/>
            <a:gdLst/>
            <a:ahLst/>
            <a:cxnLst/>
            <a:rect l="l" t="t" r="r" b="b"/>
            <a:pathLst>
              <a:path w="1576070" h="1160145">
                <a:moveTo>
                  <a:pt x="0" y="193293"/>
                </a:moveTo>
                <a:lnTo>
                  <a:pt x="5614" y="146825"/>
                </a:lnTo>
                <a:lnTo>
                  <a:pt x="21564" y="104440"/>
                </a:lnTo>
                <a:lnTo>
                  <a:pt x="46511" y="67478"/>
                </a:lnTo>
                <a:lnTo>
                  <a:pt x="79113" y="37279"/>
                </a:lnTo>
                <a:lnTo>
                  <a:pt x="118032" y="15182"/>
                </a:lnTo>
                <a:lnTo>
                  <a:pt x="161927" y="2528"/>
                </a:lnTo>
                <a:lnTo>
                  <a:pt x="193294" y="0"/>
                </a:lnTo>
                <a:lnTo>
                  <a:pt x="1382522" y="0"/>
                </a:lnTo>
                <a:lnTo>
                  <a:pt x="1428990" y="5614"/>
                </a:lnTo>
                <a:lnTo>
                  <a:pt x="1471375" y="21564"/>
                </a:lnTo>
                <a:lnTo>
                  <a:pt x="1508337" y="46511"/>
                </a:lnTo>
                <a:lnTo>
                  <a:pt x="1538536" y="79113"/>
                </a:lnTo>
                <a:lnTo>
                  <a:pt x="1560633" y="118032"/>
                </a:lnTo>
                <a:lnTo>
                  <a:pt x="1573287" y="161927"/>
                </a:lnTo>
                <a:lnTo>
                  <a:pt x="1575816" y="193293"/>
                </a:lnTo>
                <a:lnTo>
                  <a:pt x="1575816" y="966469"/>
                </a:lnTo>
                <a:lnTo>
                  <a:pt x="1570201" y="1012921"/>
                </a:lnTo>
                <a:lnTo>
                  <a:pt x="1554251" y="1055300"/>
                </a:lnTo>
                <a:lnTo>
                  <a:pt x="1529304" y="1092264"/>
                </a:lnTo>
                <a:lnTo>
                  <a:pt x="1496702" y="1122470"/>
                </a:lnTo>
                <a:lnTo>
                  <a:pt x="1457783" y="1144574"/>
                </a:lnTo>
                <a:lnTo>
                  <a:pt x="1413888" y="1157234"/>
                </a:lnTo>
                <a:lnTo>
                  <a:pt x="1382522" y="1159763"/>
                </a:lnTo>
                <a:lnTo>
                  <a:pt x="193294" y="1159763"/>
                </a:lnTo>
                <a:lnTo>
                  <a:pt x="146825" y="1154146"/>
                </a:lnTo>
                <a:lnTo>
                  <a:pt x="104440" y="1138189"/>
                </a:lnTo>
                <a:lnTo>
                  <a:pt x="67478" y="1113235"/>
                </a:lnTo>
                <a:lnTo>
                  <a:pt x="37279" y="1080628"/>
                </a:lnTo>
                <a:lnTo>
                  <a:pt x="15182" y="1041709"/>
                </a:lnTo>
                <a:lnTo>
                  <a:pt x="2528" y="997823"/>
                </a:lnTo>
                <a:lnTo>
                  <a:pt x="0" y="966469"/>
                </a:lnTo>
                <a:lnTo>
                  <a:pt x="0" y="19329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637279" y="3145904"/>
            <a:ext cx="1887220" cy="1316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510"/>
              </a:lnSpc>
            </a:pP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он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роль</a:t>
            </a:r>
            <a:r>
              <a:rPr dirty="0" sz="14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выпол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тр</a:t>
            </a:r>
            <a:r>
              <a:rPr dirty="0" sz="14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ваний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атель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тва</a:t>
            </a:r>
            <a:endParaRPr sz="1400">
              <a:latin typeface="Georgia"/>
              <a:cs typeface="Georgia"/>
            </a:endParaRPr>
          </a:p>
          <a:p>
            <a:pPr algn="ctr" marL="1905">
              <a:lnSpc>
                <a:spcPts val="1490"/>
              </a:lnSpc>
            </a:pP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4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4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ФРО</a:t>
            </a:r>
            <a:r>
              <a:rPr dirty="0" sz="14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4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R="27305">
              <a:lnSpc>
                <a:spcPct val="100000"/>
              </a:lnSpc>
            </a:pPr>
            <a:r>
              <a:rPr dirty="0" sz="1600" spc="-10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600" spc="-1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8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75" i="1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600" spc="7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600" spc="-15" i="1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6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-16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600" spc="75" i="1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600" spc="90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600" spc="7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600" spc="75" i="1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600" spc="-10" i="1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23172" y="6409775"/>
            <a:ext cx="28003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Georgia"/>
                <a:cs typeface="Georgia"/>
              </a:rPr>
              <a:t>19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89123" y="1887467"/>
            <a:ext cx="4384675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825"/>
              </a:lnSpc>
            </a:pP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Осущес</a:t>
            </a:r>
            <a:r>
              <a:rPr dirty="0" sz="1600" spc="-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ие</a:t>
            </a:r>
            <a:r>
              <a:rPr dirty="0" sz="1600" spc="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r>
              <a:rPr dirty="0" sz="1600" spc="-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его</a:t>
            </a:r>
            <a:r>
              <a:rPr dirty="0" sz="1600" spc="4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контроля</a:t>
            </a:r>
            <a:r>
              <a:rPr dirty="0" sz="1600" spc="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endParaRPr sz="1600">
              <a:latin typeface="Georgia"/>
              <a:cs typeface="Georgia"/>
            </a:endParaRPr>
          </a:p>
          <a:p>
            <a:pPr algn="ctr" marL="635">
              <a:lnSpc>
                <a:spcPts val="1730"/>
              </a:lnSpc>
            </a:pP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ре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600" spc="-2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за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ци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я</a:t>
            </a:r>
            <a:r>
              <a:rPr dirty="0" sz="1600" spc="4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прав</a:t>
            </a:r>
            <a:r>
              <a:rPr dirty="0" sz="1600" spc="-2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6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вн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тренн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го</a:t>
            </a:r>
            <a:r>
              <a:rPr dirty="0" sz="1600" spc="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контроля</a:t>
            </a:r>
            <a:endParaRPr sz="1600">
              <a:latin typeface="Georgia"/>
              <a:cs typeface="Georgia"/>
            </a:endParaRPr>
          </a:p>
          <a:p>
            <a:pPr algn="ctr" marL="1270">
              <a:lnSpc>
                <a:spcPts val="1825"/>
              </a:lnSpc>
            </a:pP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6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це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600" spc="-10">
                <a:solidFill>
                  <a:srgbClr val="FFFFFF"/>
                </a:solidFill>
                <a:latin typeface="Georgia"/>
                <a:cs typeface="Georgia"/>
              </a:rPr>
              <a:t>ях</a:t>
            </a:r>
            <a:r>
              <a:rPr dirty="0" sz="1600" spc="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600" spc="-15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600" spc="-15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1600" spc="-20">
                <a:solidFill>
                  <a:srgbClr val="FFFFFF"/>
                </a:solidFill>
                <a:latin typeface="Georgia"/>
                <a:cs typeface="Georgia"/>
              </a:rPr>
              <a:t>ФТ</a:t>
            </a:r>
            <a:r>
              <a:rPr dirty="0" sz="1600" spc="-15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1600" spc="-15">
                <a:solidFill>
                  <a:srgbClr val="FFFFFF"/>
                </a:solidFill>
                <a:latin typeface="Georgia"/>
                <a:cs typeface="Georgia"/>
              </a:rPr>
              <a:t>ФРОМУ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89266" y="4947480"/>
            <a:ext cx="122618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подготовки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обу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дров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6570" y="2430017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37338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36570" y="2430017"/>
            <a:ext cx="0" cy="3006725"/>
          </a:xfrm>
          <a:custGeom>
            <a:avLst/>
            <a:gdLst/>
            <a:ahLst/>
            <a:cxnLst/>
            <a:rect l="l" t="t" r="r" b="b"/>
            <a:pathLst>
              <a:path w="0" h="3006725">
                <a:moveTo>
                  <a:pt x="0" y="0"/>
                </a:moveTo>
                <a:lnTo>
                  <a:pt x="0" y="3006471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36570" y="5430773"/>
            <a:ext cx="351790" cy="0"/>
          </a:xfrm>
          <a:custGeom>
            <a:avLst/>
            <a:gdLst/>
            <a:ahLst/>
            <a:cxnLst/>
            <a:rect l="l" t="t" r="r" b="b"/>
            <a:pathLst>
              <a:path w="351789" h="0">
                <a:moveTo>
                  <a:pt x="0" y="0"/>
                </a:moveTo>
                <a:lnTo>
                  <a:pt x="351281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7489" y="3934205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 h="0">
                <a:moveTo>
                  <a:pt x="263017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77489" y="2430017"/>
            <a:ext cx="0" cy="3006725"/>
          </a:xfrm>
          <a:custGeom>
            <a:avLst/>
            <a:gdLst/>
            <a:ahLst/>
            <a:cxnLst/>
            <a:rect l="l" t="t" r="r" b="b"/>
            <a:pathLst>
              <a:path w="0" h="3006725">
                <a:moveTo>
                  <a:pt x="0" y="0"/>
                </a:moveTo>
                <a:lnTo>
                  <a:pt x="0" y="3006471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58033" y="2430017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 h="0">
                <a:moveTo>
                  <a:pt x="219964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58033" y="542925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 h="0">
                <a:moveTo>
                  <a:pt x="219964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0429" rIns="0" bIns="0" rtlCol="0" vert="horz">
            <a:spAutoFit/>
          </a:bodyPr>
          <a:lstStyle/>
          <a:p>
            <a:pPr marL="235585" marR="5080" indent="294005">
              <a:lnSpc>
                <a:spcPct val="100000"/>
              </a:lnSpc>
            </a:pPr>
            <a:r>
              <a:rPr dirty="0"/>
              <a:t>П</a:t>
            </a:r>
            <a:r>
              <a:rPr dirty="0" spc="-55"/>
              <a:t>о</a:t>
            </a:r>
            <a:r>
              <a:rPr dirty="0" spc="5"/>
              <a:t>д</a:t>
            </a:r>
            <a:r>
              <a:rPr dirty="0" spc="-105"/>
              <a:t>леж</a:t>
            </a:r>
            <a:r>
              <a:rPr dirty="0" spc="-75"/>
              <a:t>а</a:t>
            </a:r>
            <a:r>
              <a:rPr dirty="0" spc="10"/>
              <a:t>ща</a:t>
            </a:r>
            <a:r>
              <a:rPr dirty="0" spc="50"/>
              <a:t>я</a:t>
            </a:r>
            <a:r>
              <a:rPr dirty="0" spc="-40"/>
              <a:t> </a:t>
            </a:r>
            <a:r>
              <a:rPr dirty="0" spc="100"/>
              <a:t>к</a:t>
            </a:r>
            <a:r>
              <a:rPr dirty="0" spc="-160"/>
              <a:t>он</a:t>
            </a:r>
            <a:r>
              <a:rPr dirty="0" spc="-225"/>
              <a:t>т</a:t>
            </a:r>
            <a:r>
              <a:rPr dirty="0" spc="50"/>
              <a:t>р</a:t>
            </a:r>
            <a:r>
              <a:rPr dirty="0" spc="30"/>
              <a:t>о</a:t>
            </a:r>
            <a:r>
              <a:rPr dirty="0" spc="70"/>
              <a:t>лю</a:t>
            </a:r>
            <a:r>
              <a:rPr dirty="0" spc="-15"/>
              <a:t> </a:t>
            </a:r>
            <a:r>
              <a:rPr dirty="0" spc="185"/>
              <a:t>в</a:t>
            </a:r>
            <a:r>
              <a:rPr dirty="0"/>
              <a:t> </a:t>
            </a:r>
            <a:r>
              <a:rPr dirty="0" spc="30"/>
              <a:t>целях</a:t>
            </a:r>
            <a:r>
              <a:rPr dirty="0" spc="-10"/>
              <a:t> </a:t>
            </a:r>
            <a:r>
              <a:rPr dirty="0" spc="45"/>
              <a:t>П</a:t>
            </a:r>
            <a:r>
              <a:rPr dirty="0" spc="-55"/>
              <a:t>О</a:t>
            </a:r>
            <a:r>
              <a:rPr dirty="0"/>
              <a:t>Д/</a:t>
            </a:r>
            <a:r>
              <a:rPr dirty="0" spc="-60"/>
              <a:t>Ф</a:t>
            </a:r>
            <a:r>
              <a:rPr dirty="0" spc="70"/>
              <a:t>Т</a:t>
            </a:r>
            <a:r>
              <a:rPr dirty="0" spc="20"/>
              <a:t>/</a:t>
            </a:r>
            <a:r>
              <a:rPr dirty="0"/>
              <a:t>Ф</a:t>
            </a:r>
            <a:r>
              <a:rPr dirty="0" spc="-20"/>
              <a:t>Р</a:t>
            </a:r>
            <a:r>
              <a:rPr dirty="0" spc="85"/>
              <a:t>О</a:t>
            </a:r>
            <a:r>
              <a:rPr dirty="0" spc="95"/>
              <a:t>МУ</a:t>
            </a:r>
            <a:r>
              <a:rPr dirty="0" spc="30"/>
              <a:t> </a:t>
            </a:r>
            <a:r>
              <a:rPr dirty="0" spc="5"/>
              <a:t>д</a:t>
            </a:r>
            <a:r>
              <a:rPr dirty="0" spc="-145"/>
              <a:t>ея</a:t>
            </a:r>
            <a:r>
              <a:rPr dirty="0" spc="-254"/>
              <a:t>т</a:t>
            </a:r>
            <a:r>
              <a:rPr dirty="0" spc="75"/>
              <a:t>ел</a:t>
            </a:r>
            <a:r>
              <a:rPr dirty="0" spc="75"/>
              <a:t>ь</a:t>
            </a:r>
            <a:r>
              <a:rPr dirty="0" spc="-120"/>
              <a:t>нос</a:t>
            </a:r>
            <a:r>
              <a:rPr dirty="0" spc="-200"/>
              <a:t>т</a:t>
            </a:r>
            <a:r>
              <a:rPr dirty="0" spc="135"/>
              <a:t>ь</a:t>
            </a:r>
            <a:r>
              <a:rPr dirty="0" spc="25"/>
              <a:t> </a:t>
            </a:r>
            <a:r>
              <a:rPr dirty="0" spc="35"/>
              <a:t>лиц,</a:t>
            </a:r>
            <a:r>
              <a:rPr dirty="0" spc="-5"/>
              <a:t> </a:t>
            </a:r>
            <a:r>
              <a:rPr dirty="0" spc="70"/>
              <a:t>о</a:t>
            </a:r>
            <a:r>
              <a:rPr dirty="0" spc="35"/>
              <a:t>к</a:t>
            </a:r>
            <a:r>
              <a:rPr dirty="0" spc="70"/>
              <a:t>азыва</a:t>
            </a:r>
            <a:r>
              <a:rPr dirty="0" spc="105"/>
              <a:t>ю</a:t>
            </a:r>
            <a:r>
              <a:rPr dirty="0"/>
              <a:t>щ</a:t>
            </a:r>
            <a:r>
              <a:rPr dirty="0" spc="20"/>
              <a:t>их</a:t>
            </a:r>
            <a:r>
              <a:rPr dirty="0" spc="-40"/>
              <a:t> </a:t>
            </a:r>
            <a:r>
              <a:rPr dirty="0" spc="-70"/>
              <a:t>б</a:t>
            </a:r>
            <a:r>
              <a:rPr dirty="0" spc="130"/>
              <a:t>у</a:t>
            </a:r>
            <a:r>
              <a:rPr dirty="0" spc="50"/>
              <a:t>хг</a:t>
            </a:r>
            <a:r>
              <a:rPr dirty="0" spc="70"/>
              <a:t>а</a:t>
            </a:r>
            <a:r>
              <a:rPr dirty="0" spc="80"/>
              <a:t>л</a:t>
            </a:r>
            <a:r>
              <a:rPr dirty="0" spc="-595"/>
              <a:t>т</a:t>
            </a:r>
            <a:r>
              <a:rPr dirty="0" spc="55"/>
              <a:t>ерск</a:t>
            </a:r>
            <a:r>
              <a:rPr dirty="0" spc="55"/>
              <a:t>и</a:t>
            </a:r>
            <a:r>
              <a:rPr dirty="0"/>
              <a:t>е</a:t>
            </a:r>
            <a:r>
              <a:rPr dirty="0" spc="-25"/>
              <a:t> </a:t>
            </a:r>
            <a:r>
              <a:rPr dirty="0" spc="75"/>
              <a:t>у</a:t>
            </a:r>
            <a:r>
              <a:rPr dirty="0" spc="40"/>
              <a:t>с</a:t>
            </a:r>
            <a:r>
              <a:rPr dirty="0" spc="40"/>
              <a:t>л</a:t>
            </a:r>
            <a:r>
              <a:rPr dirty="0" spc="150"/>
              <a:t>у</a:t>
            </a:r>
            <a:r>
              <a:rPr dirty="0" spc="130"/>
              <a:t>г</a:t>
            </a:r>
            <a:r>
              <a:rPr dirty="0" spc="30"/>
              <a:t>и</a:t>
            </a:r>
          </a:p>
        </p:txBody>
      </p:sp>
      <p:sp>
        <p:nvSpPr>
          <p:cNvPr id="10" name="object 10"/>
          <p:cNvSpPr/>
          <p:nvPr/>
        </p:nvSpPr>
        <p:spPr>
          <a:xfrm>
            <a:off x="132587" y="1559052"/>
            <a:ext cx="2577846" cy="178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1536" y="2159704"/>
            <a:ext cx="217868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63525" marR="255270">
              <a:lnSpc>
                <a:spcPts val="1300"/>
              </a:lnSpc>
            </a:pP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Юриди</a:t>
            </a:r>
            <a:r>
              <a:rPr dirty="0" sz="1200" spc="5" b="1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 b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кие</a:t>
            </a:r>
            <a:r>
              <a:rPr dirty="0" sz="1200" spc="-35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лица,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 в</a:t>
            </a:r>
            <a:r>
              <a:rPr dirty="0" sz="1200" spc="-20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том</a:t>
            </a:r>
            <a:r>
              <a:rPr dirty="0" sz="1200" spc="-25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числе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275"/>
              </a:lnSpc>
            </a:pP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ауди</a:t>
            </a:r>
            <a:r>
              <a:rPr dirty="0" sz="1200" spc="5" b="1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орские</a:t>
            </a:r>
            <a:r>
              <a:rPr dirty="0" sz="1200" spc="-45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организации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2587" y="4558284"/>
            <a:ext cx="2577846" cy="178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60095" y="5147124"/>
            <a:ext cx="228409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91795" marR="384175">
              <a:lnSpc>
                <a:spcPts val="1300"/>
              </a:lnSpc>
            </a:pP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Физиче</a:t>
            </a:r>
            <a:r>
              <a:rPr dirty="0" sz="1200" spc="-5" b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кие</a:t>
            </a:r>
            <a:r>
              <a:rPr dirty="0" sz="1200" spc="-10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лица,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 в</a:t>
            </a:r>
            <a:r>
              <a:rPr dirty="0" sz="1200" spc="-20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том</a:t>
            </a:r>
            <a:r>
              <a:rPr dirty="0" sz="1200" spc="-20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числе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275"/>
              </a:lnSpc>
            </a:pP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200" spc="5" b="1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иви</a:t>
            </a:r>
            <a:r>
              <a:rPr dirty="0" sz="1200" spc="5" b="1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уаль</a:t>
            </a:r>
            <a:r>
              <a:rPr dirty="0" sz="1200" spc="-5" b="1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ые</a:t>
            </a:r>
            <a:r>
              <a:rPr dirty="0" sz="1200" spc="-40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ауди</a:t>
            </a:r>
            <a:r>
              <a:rPr dirty="0" sz="1200" spc="5" b="1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b="1">
                <a:solidFill>
                  <a:srgbClr val="536C79"/>
                </a:solidFill>
                <a:latin typeface="Georgia"/>
                <a:cs typeface="Georgia"/>
              </a:rPr>
              <a:t>оры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2383" y="1559052"/>
            <a:ext cx="2771394" cy="2358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91255" y="1664207"/>
            <a:ext cx="2533649" cy="82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75050" y="1877255"/>
            <a:ext cx="176720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526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Услуги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200" spc="-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области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б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ухг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ерск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го</a:t>
            </a:r>
            <a:r>
              <a:rPr dirty="0" sz="1200" spc="-5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учета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014" y="2436420"/>
            <a:ext cx="2214880" cy="137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marR="5080" indent="-172085">
              <a:lnSpc>
                <a:spcPct val="90100"/>
              </a:lnSpc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(восс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бу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уч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вк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юч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сос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рской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ности</a:t>
            </a:r>
            <a:endParaRPr sz="1100">
              <a:latin typeface="Georgia"/>
              <a:cs typeface="Georgia"/>
            </a:endParaRPr>
          </a:p>
          <a:p>
            <a:pPr marL="184785" marR="454025" indent="-172085">
              <a:lnSpc>
                <a:spcPts val="1190"/>
              </a:lnSpc>
              <a:spcBef>
                <a:spcPts val="15"/>
              </a:spcBef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конс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нной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вой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ности</a:t>
            </a:r>
            <a:endParaRPr sz="1100">
              <a:latin typeface="Georgia"/>
              <a:cs typeface="Georgia"/>
            </a:endParaRPr>
          </a:p>
          <a:p>
            <a:pPr marL="184785" marR="812165" indent="-172085">
              <a:lnSpc>
                <a:spcPts val="1190"/>
              </a:lnSpc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бу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консу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72383" y="3950208"/>
            <a:ext cx="2771394" cy="2358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91255" y="4055364"/>
            <a:ext cx="2533649" cy="820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42130" y="4360995"/>
            <a:ext cx="12338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Пр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чие</a:t>
            </a:r>
            <a:r>
              <a:rPr dirty="0" sz="1200" spc="-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луги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87014" y="5061383"/>
            <a:ext cx="2105660" cy="920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indent="-172085">
              <a:lnSpc>
                <a:spcPts val="1255"/>
              </a:lnSpc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овое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консу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190"/>
              </a:lnSpc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ское</a:t>
            </a:r>
            <a:endParaRPr sz="1100">
              <a:latin typeface="Georgia"/>
              <a:cs typeface="Georgia"/>
            </a:endParaRPr>
          </a:p>
          <a:p>
            <a:pPr marL="184785">
              <a:lnSpc>
                <a:spcPts val="119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консу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190"/>
              </a:lnSpc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орс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190"/>
              </a:lnSpc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обуч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255"/>
              </a:lnSpc>
              <a:buClr>
                <a:srgbClr val="536C79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р.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77000" y="2718816"/>
            <a:ext cx="2498598" cy="2387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85204" y="2823959"/>
            <a:ext cx="2302002" cy="819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005066" y="3037019"/>
            <a:ext cx="146685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7660" marR="5080" indent="-31559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Контр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лиру</a:t>
            </a:r>
            <a:r>
              <a:rPr dirty="0" sz="1200" spc="-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мые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пе</a:t>
            </a:r>
            <a:r>
              <a:rPr dirty="0" sz="1200" spc="5" b="1">
                <a:solidFill>
                  <a:srgbClr val="FFFFFF"/>
                </a:solidFill>
                <a:latin typeface="Georgia"/>
                <a:cs typeface="Georgia"/>
              </a:rPr>
              <a:t>ра</a:t>
            </a:r>
            <a:r>
              <a:rPr dirty="0" sz="1200" b="1">
                <a:solidFill>
                  <a:srgbClr val="FFFFFF"/>
                </a:solidFill>
                <a:latin typeface="Georgia"/>
                <a:cs typeface="Georgia"/>
              </a:rPr>
              <a:t>ции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25" name="object 25"/>
          <p:cNvSpPr txBox="1"/>
          <p:nvPr/>
        </p:nvSpPr>
        <p:spPr>
          <a:xfrm>
            <a:off x="6801739" y="3705735"/>
            <a:ext cx="1872614" cy="1071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63195" marR="154305">
              <a:lnSpc>
                <a:spcPct val="901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ными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ср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вами</a:t>
            </a:r>
            <a:r>
              <a:rPr dirty="0" sz="11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ным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м,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мые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осущ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мые</a:t>
            </a:r>
            <a:endParaRPr sz="1100">
              <a:latin typeface="Georgia"/>
              <a:cs typeface="Georgia"/>
            </a:endParaRPr>
          </a:p>
          <a:p>
            <a:pPr algn="ctr" marL="12700" marR="5080">
              <a:lnSpc>
                <a:spcPts val="1190"/>
              </a:lnSpc>
              <a:spcBef>
                <a:spcPts val="15"/>
              </a:spcBef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от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мени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оруч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к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846953" y="3565905"/>
          <a:ext cx="606425" cy="627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12"/>
                <a:gridCol w="193548"/>
                <a:gridCol w="205612"/>
              </a:tblGrid>
              <a:tr h="215138">
                <a:tc>
                  <a:txBody>
                    <a:bodyPr/>
                    <a:lstStyle/>
                    <a:p>
                      <a:pPr/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3048">
                      <a:solidFill>
                        <a:srgbClr val="D16248"/>
                      </a:solidFill>
                      <a:prstDash val="solid"/>
                    </a:lnL>
                    <a:lnR w="3048">
                      <a:solidFill>
                        <a:srgbClr val="D16248"/>
                      </a:solidFill>
                      <a:prstDash val="solid"/>
                    </a:lnR>
                    <a:lnT w="3048">
                      <a:solidFill>
                        <a:srgbClr val="D16248"/>
                      </a:solidFill>
                      <a:prstDash val="solid"/>
                    </a:lnT>
                    <a:lnB w="3048">
                      <a:solidFill>
                        <a:srgbClr val="D16248"/>
                      </a:solidFill>
                      <a:prstDash val="solid"/>
                    </a:lnB>
                    <a:solidFill>
                      <a:srgbClr val="C5D1D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3048">
                      <a:solidFill>
                        <a:srgbClr val="D16248"/>
                      </a:solidFill>
                      <a:prstDash val="solid"/>
                    </a:lnL>
                    <a:lnR w="3048">
                      <a:solidFill>
                        <a:srgbClr val="D16248"/>
                      </a:solidFill>
                      <a:prstDash val="solid"/>
                    </a:lnR>
                    <a:lnT w="3048">
                      <a:solidFill>
                        <a:srgbClr val="D16248"/>
                      </a:solidFill>
                      <a:prstDash val="solid"/>
                    </a:lnT>
                    <a:lnB w="3048">
                      <a:solidFill>
                        <a:srgbClr val="D16248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3048">
                      <a:solidFill>
                        <a:srgbClr val="D16248"/>
                      </a:solidFill>
                      <a:prstDash val="solid"/>
                    </a:lnL>
                    <a:lnT w="3048">
                      <a:solidFill>
                        <a:srgbClr val="D16248"/>
                      </a:solidFill>
                      <a:prstDash val="solid"/>
                    </a:lnT>
                    <a:lnB w="3048">
                      <a:solidFill>
                        <a:srgbClr val="D16248"/>
                      </a:solidFill>
                      <a:prstDash val="solid"/>
                    </a:lnB>
                    <a:solidFill>
                      <a:srgbClr val="C5D1D6"/>
                    </a:solidFill>
                  </a:tcPr>
                </a:tc>
              </a:tr>
              <a:tr h="193548">
                <a:tc gridSpan="3">
                  <a:txBody>
                    <a:bodyPr/>
                    <a:lstStyle/>
                    <a:p>
                      <a:pPr/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3048">
                      <a:solidFill>
                        <a:srgbClr val="D16248"/>
                      </a:solidFill>
                      <a:prstDash val="solid"/>
                    </a:lnL>
                    <a:lnR w="3048">
                      <a:solidFill>
                        <a:srgbClr val="D16248"/>
                      </a:solidFill>
                      <a:prstDash val="solid"/>
                    </a:lnR>
                    <a:lnT w="3048">
                      <a:solidFill>
                        <a:srgbClr val="D16248"/>
                      </a:solidFill>
                      <a:prstDash val="solid"/>
                    </a:lnT>
                    <a:lnB w="3048">
                      <a:solidFill>
                        <a:srgbClr val="D16248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137">
                <a:tc>
                  <a:txBody>
                    <a:bodyPr/>
                    <a:lstStyle/>
                    <a:p>
                      <a:pPr/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3048">
                      <a:solidFill>
                        <a:srgbClr val="D16248"/>
                      </a:solidFill>
                      <a:prstDash val="solid"/>
                    </a:lnL>
                    <a:lnR w="3048">
                      <a:solidFill>
                        <a:srgbClr val="D16248"/>
                      </a:solidFill>
                      <a:prstDash val="solid"/>
                    </a:lnR>
                    <a:lnT w="3048">
                      <a:solidFill>
                        <a:srgbClr val="D16248"/>
                      </a:solidFill>
                      <a:prstDash val="solid"/>
                    </a:lnT>
                    <a:lnB w="3048">
                      <a:solidFill>
                        <a:srgbClr val="D16248"/>
                      </a:solidFill>
                      <a:prstDash val="solid"/>
                    </a:lnB>
                    <a:solidFill>
                      <a:srgbClr val="C5D1D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3048">
                      <a:solidFill>
                        <a:srgbClr val="D16248"/>
                      </a:solidFill>
                      <a:prstDash val="solid"/>
                    </a:lnL>
                    <a:lnR w="3048">
                      <a:solidFill>
                        <a:srgbClr val="D16248"/>
                      </a:solidFill>
                      <a:prstDash val="solid"/>
                    </a:lnR>
                    <a:lnT w="3048">
                      <a:solidFill>
                        <a:srgbClr val="D16248"/>
                      </a:solidFill>
                      <a:prstDash val="solid"/>
                    </a:lnT>
                    <a:lnB w="3048">
                      <a:solidFill>
                        <a:srgbClr val="D16248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3048">
                      <a:solidFill>
                        <a:srgbClr val="D16248"/>
                      </a:solidFill>
                      <a:prstDash val="solid"/>
                    </a:lnL>
                    <a:lnT w="3048">
                      <a:solidFill>
                        <a:srgbClr val="D16248"/>
                      </a:solidFill>
                      <a:prstDash val="solid"/>
                    </a:lnT>
                    <a:lnB w="3048">
                      <a:solidFill>
                        <a:srgbClr val="D16248"/>
                      </a:solidFill>
                      <a:prstDash val="solid"/>
                    </a:lnB>
                    <a:solidFill>
                      <a:srgbClr val="C5D1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988" rIns="0" bIns="0" rtlCol="0" vert="horz">
            <a:spAutoFit/>
          </a:bodyPr>
          <a:lstStyle/>
          <a:p>
            <a:pPr marL="1463675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Фикс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ров</a:t>
            </a:r>
            <a:r>
              <a:rPr dirty="0" spc="-15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н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е</a:t>
            </a:r>
            <a:r>
              <a:rPr dirty="0" spc="-3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и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форм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ции</a:t>
            </a:r>
          </a:p>
        </p:txBody>
      </p:sp>
      <p:sp>
        <p:nvSpPr>
          <p:cNvPr id="3" name="object 3"/>
          <p:cNvSpPr/>
          <p:nvPr/>
        </p:nvSpPr>
        <p:spPr>
          <a:xfrm>
            <a:off x="927427" y="2135504"/>
            <a:ext cx="1955800" cy="3218180"/>
          </a:xfrm>
          <a:custGeom>
            <a:avLst/>
            <a:gdLst/>
            <a:ahLst/>
            <a:cxnLst/>
            <a:rect l="l" t="t" r="r" b="b"/>
            <a:pathLst>
              <a:path w="1955800" h="3218179">
                <a:moveTo>
                  <a:pt x="1929818" y="3217799"/>
                </a:moveTo>
                <a:lnTo>
                  <a:pt x="1756359" y="3199869"/>
                </a:lnTo>
                <a:lnTo>
                  <a:pt x="1588087" y="3171834"/>
                </a:lnTo>
                <a:lnTo>
                  <a:pt x="1425497" y="3134146"/>
                </a:lnTo>
                <a:lnTo>
                  <a:pt x="1269083" y="3087259"/>
                </a:lnTo>
                <a:lnTo>
                  <a:pt x="1119339" y="3031626"/>
                </a:lnTo>
                <a:lnTo>
                  <a:pt x="976759" y="2967702"/>
                </a:lnTo>
                <a:lnTo>
                  <a:pt x="841837" y="2895939"/>
                </a:lnTo>
                <a:lnTo>
                  <a:pt x="715069" y="2816791"/>
                </a:lnTo>
                <a:lnTo>
                  <a:pt x="596946" y="2730712"/>
                </a:lnTo>
                <a:lnTo>
                  <a:pt x="487965" y="2638155"/>
                </a:lnTo>
                <a:lnTo>
                  <a:pt x="388618" y="2539573"/>
                </a:lnTo>
                <a:lnTo>
                  <a:pt x="299401" y="2435420"/>
                </a:lnTo>
                <a:lnTo>
                  <a:pt x="220806" y="2326149"/>
                </a:lnTo>
                <a:lnTo>
                  <a:pt x="153330" y="2212214"/>
                </a:lnTo>
                <a:lnTo>
                  <a:pt x="97464" y="2094069"/>
                </a:lnTo>
                <a:lnTo>
                  <a:pt x="53704" y="1972166"/>
                </a:lnTo>
                <a:lnTo>
                  <a:pt x="22544" y="1846960"/>
                </a:lnTo>
                <a:lnTo>
                  <a:pt x="4478" y="1718904"/>
                </a:lnTo>
                <a:lnTo>
                  <a:pt x="0" y="1588451"/>
                </a:lnTo>
                <a:lnTo>
                  <a:pt x="9603" y="1456055"/>
                </a:lnTo>
                <a:lnTo>
                  <a:pt x="29654" y="1340730"/>
                </a:lnTo>
                <a:lnTo>
                  <a:pt x="60124" y="1228158"/>
                </a:lnTo>
                <a:lnTo>
                  <a:pt x="100632" y="1118625"/>
                </a:lnTo>
                <a:lnTo>
                  <a:pt x="150793" y="1012419"/>
                </a:lnTo>
                <a:lnTo>
                  <a:pt x="210224" y="909828"/>
                </a:lnTo>
                <a:lnTo>
                  <a:pt x="278542" y="811137"/>
                </a:lnTo>
                <a:lnTo>
                  <a:pt x="355364" y="716636"/>
                </a:lnTo>
                <a:lnTo>
                  <a:pt x="440306" y="626610"/>
                </a:lnTo>
                <a:lnTo>
                  <a:pt x="532984" y="541348"/>
                </a:lnTo>
                <a:lnTo>
                  <a:pt x="633016" y="461137"/>
                </a:lnTo>
                <a:lnTo>
                  <a:pt x="740018" y="386263"/>
                </a:lnTo>
                <a:lnTo>
                  <a:pt x="853607" y="317014"/>
                </a:lnTo>
                <a:lnTo>
                  <a:pt x="973400" y="253677"/>
                </a:lnTo>
                <a:lnTo>
                  <a:pt x="1099012" y="196541"/>
                </a:lnTo>
                <a:lnTo>
                  <a:pt x="1230061" y="145891"/>
                </a:lnTo>
                <a:lnTo>
                  <a:pt x="1366164" y="102015"/>
                </a:lnTo>
                <a:lnTo>
                  <a:pt x="1506936" y="65201"/>
                </a:lnTo>
                <a:lnTo>
                  <a:pt x="1651995" y="35735"/>
                </a:lnTo>
                <a:lnTo>
                  <a:pt x="1800958" y="13906"/>
                </a:lnTo>
                <a:lnTo>
                  <a:pt x="1953440" y="0"/>
                </a:lnTo>
                <a:lnTo>
                  <a:pt x="1955599" y="19558"/>
                </a:lnTo>
                <a:lnTo>
                  <a:pt x="1783487" y="35805"/>
                </a:lnTo>
                <a:lnTo>
                  <a:pt x="1616362" y="62076"/>
                </a:lnTo>
                <a:lnTo>
                  <a:pt x="1454723" y="97929"/>
                </a:lnTo>
                <a:lnTo>
                  <a:pt x="1299064" y="142918"/>
                </a:lnTo>
                <a:lnTo>
                  <a:pt x="1149882" y="196601"/>
                </a:lnTo>
                <a:lnTo>
                  <a:pt x="1007674" y="258535"/>
                </a:lnTo>
                <a:lnTo>
                  <a:pt x="872936" y="328275"/>
                </a:lnTo>
                <a:lnTo>
                  <a:pt x="746165" y="405377"/>
                </a:lnTo>
                <a:lnTo>
                  <a:pt x="627857" y="489400"/>
                </a:lnTo>
                <a:lnTo>
                  <a:pt x="518508" y="579897"/>
                </a:lnTo>
                <a:lnTo>
                  <a:pt x="418615" y="676427"/>
                </a:lnTo>
                <a:lnTo>
                  <a:pt x="328675" y="778546"/>
                </a:lnTo>
                <a:lnTo>
                  <a:pt x="249183" y="885810"/>
                </a:lnTo>
                <a:lnTo>
                  <a:pt x="180636" y="997775"/>
                </a:lnTo>
                <a:lnTo>
                  <a:pt x="123531" y="1113998"/>
                </a:lnTo>
                <a:lnTo>
                  <a:pt x="78363" y="1234035"/>
                </a:lnTo>
                <a:lnTo>
                  <a:pt x="45631" y="1357443"/>
                </a:lnTo>
                <a:lnTo>
                  <a:pt x="25828" y="1483778"/>
                </a:lnTo>
                <a:lnTo>
                  <a:pt x="19454" y="1612597"/>
                </a:lnTo>
                <a:lnTo>
                  <a:pt x="27002" y="1743456"/>
                </a:lnTo>
                <a:lnTo>
                  <a:pt x="45167" y="1857600"/>
                </a:lnTo>
                <a:lnTo>
                  <a:pt x="73705" y="1969109"/>
                </a:lnTo>
                <a:lnTo>
                  <a:pt x="112239" y="2077695"/>
                </a:lnTo>
                <a:lnTo>
                  <a:pt x="160393" y="2183071"/>
                </a:lnTo>
                <a:lnTo>
                  <a:pt x="217792" y="2284950"/>
                </a:lnTo>
                <a:lnTo>
                  <a:pt x="284059" y="2383045"/>
                </a:lnTo>
                <a:lnTo>
                  <a:pt x="358819" y="2477070"/>
                </a:lnTo>
                <a:lnTo>
                  <a:pt x="441694" y="2566737"/>
                </a:lnTo>
                <a:lnTo>
                  <a:pt x="532310" y="2651759"/>
                </a:lnTo>
                <a:lnTo>
                  <a:pt x="630289" y="2731849"/>
                </a:lnTo>
                <a:lnTo>
                  <a:pt x="735256" y="2806720"/>
                </a:lnTo>
                <a:lnTo>
                  <a:pt x="846835" y="2876086"/>
                </a:lnTo>
                <a:lnTo>
                  <a:pt x="964650" y="2939659"/>
                </a:lnTo>
                <a:lnTo>
                  <a:pt x="1088324" y="2997153"/>
                </a:lnTo>
                <a:lnTo>
                  <a:pt x="1217482" y="3048279"/>
                </a:lnTo>
                <a:lnTo>
                  <a:pt x="1351747" y="3092752"/>
                </a:lnTo>
                <a:lnTo>
                  <a:pt x="1490743" y="3130285"/>
                </a:lnTo>
                <a:lnTo>
                  <a:pt x="1634094" y="3160589"/>
                </a:lnTo>
                <a:lnTo>
                  <a:pt x="1781425" y="3183379"/>
                </a:lnTo>
                <a:lnTo>
                  <a:pt x="1932358" y="3198368"/>
                </a:lnTo>
                <a:lnTo>
                  <a:pt x="1929818" y="3217799"/>
                </a:lnTo>
                <a:close/>
              </a:path>
            </a:pathLst>
          </a:custGeom>
          <a:ln w="10668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115" y="2464307"/>
            <a:ext cx="2591562" cy="2590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2140" y="3346184"/>
            <a:ext cx="1703070" cy="780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ts val="1510"/>
              </a:lnSpc>
            </a:pP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Осн</a:t>
            </a:r>
            <a:r>
              <a:rPr dirty="0" sz="1400" spc="-10" b="1">
                <a:solidFill>
                  <a:srgbClr val="FFFFFF"/>
                </a:solidFill>
                <a:latin typeface="Georgia"/>
                <a:cs typeface="Georgia"/>
              </a:rPr>
              <a:t>ов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ания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 д</a:t>
            </a:r>
            <a:r>
              <a:rPr dirty="0" sz="14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кументальн</a:t>
            </a:r>
            <a:r>
              <a:rPr dirty="0" sz="14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го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иксиро</a:t>
            </a:r>
            <a:r>
              <a:rPr dirty="0" sz="1400" spc="-1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ания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 ин</a:t>
            </a:r>
            <a:r>
              <a:rPr dirty="0" sz="1400" spc="-10" b="1">
                <a:solidFill>
                  <a:srgbClr val="FFFFFF"/>
                </a:solidFill>
                <a:latin typeface="Georgia"/>
                <a:cs typeface="Georgia"/>
              </a:rPr>
              <a:t>фо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рма</a:t>
            </a:r>
            <a:r>
              <a:rPr dirty="0" sz="1400" spc="-5" b="1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ии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47592" y="2733420"/>
            <a:ext cx="286385" cy="2317750"/>
          </a:xfrm>
          <a:custGeom>
            <a:avLst/>
            <a:gdLst/>
            <a:ahLst/>
            <a:cxnLst/>
            <a:rect l="l" t="t" r="r" b="b"/>
            <a:pathLst>
              <a:path w="286385" h="2317750">
                <a:moveTo>
                  <a:pt x="7366" y="0"/>
                </a:moveTo>
                <a:lnTo>
                  <a:pt x="60373" y="105246"/>
                </a:lnTo>
                <a:lnTo>
                  <a:pt x="107801" y="213852"/>
                </a:lnTo>
                <a:lnTo>
                  <a:pt x="149649" y="325446"/>
                </a:lnTo>
                <a:lnTo>
                  <a:pt x="185917" y="439653"/>
                </a:lnTo>
                <a:lnTo>
                  <a:pt x="216606" y="556101"/>
                </a:lnTo>
                <a:lnTo>
                  <a:pt x="241715" y="674415"/>
                </a:lnTo>
                <a:lnTo>
                  <a:pt x="261244" y="794223"/>
                </a:lnTo>
                <a:lnTo>
                  <a:pt x="275193" y="915151"/>
                </a:lnTo>
                <a:lnTo>
                  <a:pt x="283563" y="1036826"/>
                </a:lnTo>
                <a:lnTo>
                  <a:pt x="286353" y="1158874"/>
                </a:lnTo>
                <a:lnTo>
                  <a:pt x="283563" y="1280923"/>
                </a:lnTo>
                <a:lnTo>
                  <a:pt x="275193" y="1402598"/>
                </a:lnTo>
                <a:lnTo>
                  <a:pt x="261244" y="1523526"/>
                </a:lnTo>
                <a:lnTo>
                  <a:pt x="241715" y="1643334"/>
                </a:lnTo>
                <a:lnTo>
                  <a:pt x="216606" y="1761648"/>
                </a:lnTo>
                <a:lnTo>
                  <a:pt x="185917" y="1878096"/>
                </a:lnTo>
                <a:lnTo>
                  <a:pt x="149649" y="1992303"/>
                </a:lnTo>
                <a:lnTo>
                  <a:pt x="107801" y="2103897"/>
                </a:lnTo>
                <a:lnTo>
                  <a:pt x="60373" y="2212503"/>
                </a:lnTo>
                <a:lnTo>
                  <a:pt x="7366" y="2317749"/>
                </a:lnTo>
                <a:lnTo>
                  <a:pt x="0" y="2310384"/>
                </a:lnTo>
                <a:lnTo>
                  <a:pt x="52500" y="2205782"/>
                </a:lnTo>
                <a:lnTo>
                  <a:pt x="99475" y="2097848"/>
                </a:lnTo>
                <a:lnTo>
                  <a:pt x="140923" y="1986954"/>
                </a:lnTo>
                <a:lnTo>
                  <a:pt x="176844" y="1873469"/>
                </a:lnTo>
                <a:lnTo>
                  <a:pt x="207240" y="1757763"/>
                </a:lnTo>
                <a:lnTo>
                  <a:pt x="232109" y="1640206"/>
                </a:lnTo>
                <a:lnTo>
                  <a:pt x="251451" y="1521169"/>
                </a:lnTo>
                <a:lnTo>
                  <a:pt x="265267" y="1401021"/>
                </a:lnTo>
                <a:lnTo>
                  <a:pt x="273557" y="1280133"/>
                </a:lnTo>
                <a:lnTo>
                  <a:pt x="276320" y="1158874"/>
                </a:lnTo>
                <a:lnTo>
                  <a:pt x="273557" y="1037616"/>
                </a:lnTo>
                <a:lnTo>
                  <a:pt x="265267" y="916728"/>
                </a:lnTo>
                <a:lnTo>
                  <a:pt x="251451" y="796580"/>
                </a:lnTo>
                <a:lnTo>
                  <a:pt x="232109" y="677543"/>
                </a:lnTo>
                <a:lnTo>
                  <a:pt x="207240" y="559986"/>
                </a:lnTo>
                <a:lnTo>
                  <a:pt x="176844" y="444280"/>
                </a:lnTo>
                <a:lnTo>
                  <a:pt x="140923" y="330795"/>
                </a:lnTo>
                <a:lnTo>
                  <a:pt x="99475" y="219901"/>
                </a:lnTo>
                <a:lnTo>
                  <a:pt x="52500" y="111967"/>
                </a:lnTo>
                <a:lnTo>
                  <a:pt x="0" y="7365"/>
                </a:lnTo>
                <a:lnTo>
                  <a:pt x="7366" y="0"/>
                </a:lnTo>
                <a:close/>
              </a:path>
            </a:pathLst>
          </a:custGeom>
          <a:ln w="10668">
            <a:solidFill>
              <a:srgbClr val="0066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45535" y="2071090"/>
            <a:ext cx="5763768" cy="813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0167" y="2228049"/>
            <a:ext cx="5326380" cy="521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3448" y="2103120"/>
            <a:ext cx="5652770" cy="702945"/>
          </a:xfrm>
          <a:custGeom>
            <a:avLst/>
            <a:gdLst/>
            <a:ahLst/>
            <a:cxnLst/>
            <a:rect l="l" t="t" r="r" b="b"/>
            <a:pathLst>
              <a:path w="5652770" h="702944">
                <a:moveTo>
                  <a:pt x="0" y="702563"/>
                </a:moveTo>
                <a:lnTo>
                  <a:pt x="5652515" y="702563"/>
                </a:lnTo>
                <a:lnTo>
                  <a:pt x="5652515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3448" y="2103120"/>
            <a:ext cx="5652770" cy="702945"/>
          </a:xfrm>
          <a:custGeom>
            <a:avLst/>
            <a:gdLst/>
            <a:ahLst/>
            <a:cxnLst/>
            <a:rect l="l" t="t" r="r" b="b"/>
            <a:pathLst>
              <a:path w="5652770" h="702944">
                <a:moveTo>
                  <a:pt x="0" y="702563"/>
                </a:moveTo>
                <a:lnTo>
                  <a:pt x="5652515" y="702563"/>
                </a:lnTo>
                <a:lnTo>
                  <a:pt x="5652515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50055" y="2298829"/>
            <a:ext cx="5092700" cy="307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нный  </a:t>
            </a:r>
            <a:r>
              <a:rPr dirty="0" sz="1100" spc="-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  </a:t>
            </a:r>
            <a:r>
              <a:rPr dirty="0" sz="1100" spc="-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обыч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ый  </a:t>
            </a:r>
            <a:r>
              <a:rPr dirty="0" sz="1100" spc="-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  </a:t>
            </a:r>
            <a:r>
              <a:rPr dirty="0" sz="1100" spc="-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  </a:t>
            </a:r>
            <a:r>
              <a:rPr dirty="0" sz="1100" spc="-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  </a:t>
            </a:r>
            <a:r>
              <a:rPr dirty="0" sz="1100" spc="-8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мею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й  </a:t>
            </a:r>
            <a:r>
              <a:rPr dirty="0" sz="1100" spc="-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 экономич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смыс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оч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ной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конной</a:t>
            </a:r>
            <a:r>
              <a:rPr dirty="0" sz="11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цели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94432" y="2013204"/>
            <a:ext cx="898410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58540" y="2921482"/>
            <a:ext cx="5359908" cy="813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41647" y="3079965"/>
            <a:ext cx="4922520" cy="521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16452" y="2953511"/>
            <a:ext cx="5248910" cy="702945"/>
          </a:xfrm>
          <a:custGeom>
            <a:avLst/>
            <a:gdLst/>
            <a:ahLst/>
            <a:cxnLst/>
            <a:rect l="l" t="t" r="r" b="b"/>
            <a:pathLst>
              <a:path w="5248909" h="702945">
                <a:moveTo>
                  <a:pt x="0" y="702563"/>
                </a:moveTo>
                <a:lnTo>
                  <a:pt x="5248656" y="702563"/>
                </a:lnTo>
                <a:lnTo>
                  <a:pt x="5248656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16452" y="2953511"/>
            <a:ext cx="5248910" cy="702945"/>
          </a:xfrm>
          <a:custGeom>
            <a:avLst/>
            <a:gdLst/>
            <a:ahLst/>
            <a:cxnLst/>
            <a:rect l="l" t="t" r="r" b="b"/>
            <a:pathLst>
              <a:path w="5248909" h="702945">
                <a:moveTo>
                  <a:pt x="0" y="702563"/>
                </a:moveTo>
                <a:lnTo>
                  <a:pt x="5248656" y="702563"/>
                </a:lnTo>
                <a:lnTo>
                  <a:pt x="5248656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162425" y="3149856"/>
            <a:ext cx="4688840" cy="307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ствие 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ки 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целя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ея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сти 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2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 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едител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ьными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окум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74492" y="2828531"/>
            <a:ext cx="898410" cy="896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58540" y="3816083"/>
            <a:ext cx="5359908" cy="8153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41647" y="3831323"/>
            <a:ext cx="4922520" cy="8077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16452" y="3848100"/>
            <a:ext cx="5248910" cy="704215"/>
          </a:xfrm>
          <a:custGeom>
            <a:avLst/>
            <a:gdLst/>
            <a:ahLst/>
            <a:cxnLst/>
            <a:rect l="l" t="t" r="r" b="b"/>
            <a:pathLst>
              <a:path w="5248909" h="704214">
                <a:moveTo>
                  <a:pt x="0" y="704088"/>
                </a:moveTo>
                <a:lnTo>
                  <a:pt x="5248656" y="704088"/>
                </a:lnTo>
                <a:lnTo>
                  <a:pt x="5248656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16452" y="3848100"/>
            <a:ext cx="5248910" cy="704215"/>
          </a:xfrm>
          <a:custGeom>
            <a:avLst/>
            <a:gdLst/>
            <a:ahLst/>
            <a:cxnLst/>
            <a:rect l="l" t="t" r="r" b="b"/>
            <a:pathLst>
              <a:path w="5248909" h="704214">
                <a:moveTo>
                  <a:pt x="0" y="704088"/>
                </a:moveTo>
                <a:lnTo>
                  <a:pt x="5248656" y="704088"/>
                </a:lnTo>
                <a:lnTo>
                  <a:pt x="5248656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162425" y="3902712"/>
            <a:ext cx="468884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3125" algn="l"/>
                <a:tab pos="2077720" algn="l"/>
                <a:tab pos="3018155" algn="l"/>
                <a:tab pos="3795395" algn="l"/>
                <a:tab pos="4193540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выявл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	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кр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	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	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й	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	с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ок,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2425" y="4044444"/>
            <a:ext cx="46869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0730" algn="l"/>
                <a:tab pos="1477010" algn="l"/>
                <a:tab pos="1924050" algn="l"/>
                <a:tab pos="2772410" algn="l"/>
                <a:tab pos="3553460" algn="l"/>
                <a:tab pos="3942079" algn="l"/>
                <a:tab pos="4521200" algn="l"/>
              </a:tabLst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	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рых	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	осн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	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ь,	ч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	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ью	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2425" y="4187700"/>
            <a:ext cx="468884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25"/>
              </a:lnSpc>
              <a:tabLst>
                <a:tab pos="1144905" algn="l"/>
                <a:tab pos="1863089" algn="l"/>
                <a:tab pos="2694940" algn="l"/>
                <a:tab pos="2975610" algn="l"/>
                <a:tab pos="3729990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	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ляе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ся	ук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	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	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цед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ур	обяза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25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см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1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еде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ьным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коном</a:t>
            </a:r>
            <a:r>
              <a:rPr dirty="0" sz="11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№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115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83635" y="3768852"/>
            <a:ext cx="898410" cy="896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63823" y="4649711"/>
            <a:ext cx="5762244" cy="815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46932" y="4736604"/>
            <a:ext cx="5326379" cy="6644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21735" y="4681728"/>
            <a:ext cx="5651500" cy="704215"/>
          </a:xfrm>
          <a:custGeom>
            <a:avLst/>
            <a:gdLst/>
            <a:ahLst/>
            <a:cxnLst/>
            <a:rect l="l" t="t" r="r" b="b"/>
            <a:pathLst>
              <a:path w="5651500" h="704214">
                <a:moveTo>
                  <a:pt x="0" y="704088"/>
                </a:moveTo>
                <a:lnTo>
                  <a:pt x="5650992" y="704088"/>
                </a:lnTo>
                <a:lnTo>
                  <a:pt x="5650992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21735" y="4681728"/>
            <a:ext cx="5651500" cy="704215"/>
          </a:xfrm>
          <a:custGeom>
            <a:avLst/>
            <a:gdLst/>
            <a:ahLst/>
            <a:cxnLst/>
            <a:rect l="l" t="t" r="r" b="b"/>
            <a:pathLst>
              <a:path w="5651500" h="704214">
                <a:moveTo>
                  <a:pt x="0" y="704088"/>
                </a:moveTo>
                <a:lnTo>
                  <a:pt x="5650992" y="704088"/>
                </a:lnTo>
                <a:lnTo>
                  <a:pt x="5650992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ln w="9144">
            <a:solidFill>
              <a:srgbClr val="8BAC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768090" y="4807587"/>
            <a:ext cx="1591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3085" algn="l"/>
              </a:tabLst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ные	обс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31611" y="4807587"/>
            <a:ext cx="5594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61608" y="4807587"/>
            <a:ext cx="7150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47052" y="4807587"/>
            <a:ext cx="64198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ь,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61121" y="4807587"/>
            <a:ext cx="89789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9895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	с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100" spc="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68090" y="4949319"/>
            <a:ext cx="140906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22705" algn="l"/>
              </a:tabLst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ствл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ся	в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89879" y="4949319"/>
            <a:ext cx="40322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целях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07100" y="4949319"/>
            <a:ext cx="4908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ФТ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11188" y="4949319"/>
            <a:ext cx="5410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65821" y="4949319"/>
            <a:ext cx="13944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сф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ит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68090" y="5092575"/>
            <a:ext cx="144653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0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8.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0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5.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200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9</a:t>
            </a:r>
            <a:r>
              <a:rPr dirty="0" sz="11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№</a:t>
            </a:r>
            <a:r>
              <a:rPr dirty="0" sz="11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1</a:t>
            </a:r>
            <a:r>
              <a:rPr dirty="0" sz="1100" spc="-10">
                <a:solidFill>
                  <a:srgbClr val="536C79"/>
                </a:solidFill>
                <a:latin typeface="Georgia"/>
                <a:cs typeface="Georgia"/>
              </a:rPr>
              <a:t>0</a:t>
            </a:r>
            <a:r>
              <a:rPr dirty="0" sz="1100">
                <a:solidFill>
                  <a:srgbClr val="536C79"/>
                </a:solidFill>
                <a:latin typeface="Georgia"/>
                <a:cs typeface="Georgia"/>
              </a:rPr>
              <a:t>3)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709672" y="4628388"/>
            <a:ext cx="896886" cy="8968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600693" y="6406422"/>
            <a:ext cx="3232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Georgia"/>
                <a:cs typeface="Georgia"/>
              </a:rPr>
              <a:t>20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988" rIns="0" bIns="0" rtlCol="0" vert="horz">
            <a:spAutoFit/>
          </a:bodyPr>
          <a:lstStyle/>
          <a:p>
            <a:pPr marL="1805305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Хра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ен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е</a:t>
            </a:r>
            <a:r>
              <a:rPr dirty="0" spc="-3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и</a:t>
            </a:r>
            <a:r>
              <a:rPr dirty="0" spc="10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формации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02691" y="2318035"/>
            <a:ext cx="107442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36C7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Лиц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1527" y="2359618"/>
            <a:ext cx="166814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оказ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ваю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ще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4673" y="2359618"/>
            <a:ext cx="17246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алтер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кие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810" y="2359618"/>
            <a:ext cx="87503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услу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и,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3222" y="2359618"/>
            <a:ext cx="209804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26490" algn="l"/>
              </a:tabLst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зано	х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анить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5591" y="2664418"/>
            <a:ext cx="763524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оку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мент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ы,     </a:t>
            </a:r>
            <a:r>
              <a:rPr dirty="0" sz="2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олуч</a:t>
            </a:r>
            <a:r>
              <a:rPr dirty="0" sz="200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нны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е     </a:t>
            </a:r>
            <a:r>
              <a:rPr dirty="0" sz="20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ри     </a:t>
            </a:r>
            <a:r>
              <a:rPr dirty="0" sz="20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ис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ол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не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нии     </a:t>
            </a:r>
            <a:r>
              <a:rPr dirty="0" sz="2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тре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ан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 Фе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ера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2000" spc="-2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2000" spc="1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кона</a:t>
            </a:r>
            <a:r>
              <a:rPr dirty="0" sz="2000" spc="1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№</a:t>
            </a:r>
            <a:r>
              <a:rPr dirty="0" sz="2000" spc="1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11</a:t>
            </a:r>
            <a:r>
              <a:rPr dirty="0" sz="2000" spc="-5">
                <a:solidFill>
                  <a:srgbClr val="536C79"/>
                </a:solidFill>
                <a:latin typeface="Georgia"/>
                <a:cs typeface="Georgia"/>
              </a:rPr>
              <a:t>5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20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2000" spc="1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2000" spc="1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от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ош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нии</a:t>
            </a:r>
            <a:r>
              <a:rPr dirty="0" sz="2000" spc="1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ол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уемы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ераций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691" y="3766089"/>
            <a:ext cx="5501640" cy="86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36C79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ок</a:t>
            </a:r>
            <a:r>
              <a:rPr dirty="0" sz="2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ане</a:t>
            </a:r>
            <a:r>
              <a:rPr dirty="0" sz="200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20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оку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200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тов</a:t>
            </a:r>
            <a:r>
              <a:rPr dirty="0" sz="20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-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не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менее</a:t>
            </a:r>
            <a:r>
              <a:rPr dirty="0" sz="200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5</a:t>
            </a:r>
            <a:r>
              <a:rPr dirty="0" sz="2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лет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400">
                <a:solidFill>
                  <a:srgbClr val="536C7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5591" y="4340826"/>
            <a:ext cx="763460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ок</a:t>
            </a:r>
            <a:r>
              <a:rPr dirty="0" sz="2000" spc="2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2000" spc="2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исчис</a:t>
            </a:r>
            <a:r>
              <a:rPr dirty="0" sz="2000" spc="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ется</a:t>
            </a:r>
            <a:r>
              <a:rPr dirty="0" sz="2000" spc="2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со</a:t>
            </a:r>
            <a:r>
              <a:rPr dirty="0" sz="2000" spc="2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ня</a:t>
            </a:r>
            <a:r>
              <a:rPr dirty="0" sz="2000" spc="2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пре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2000" spc="2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отн</a:t>
            </a:r>
            <a:r>
              <a:rPr dirty="0" sz="2000" spc="-1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2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ний</a:t>
            </a:r>
            <a:r>
              <a:rPr dirty="0" sz="2000" spc="204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клиен</a:t>
            </a:r>
            <a:r>
              <a:rPr dirty="0" sz="2000" spc="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2000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0045" marR="5080" indent="1446530">
              <a:lnSpc>
                <a:spcPct val="100000"/>
              </a:lnSpc>
            </a:pPr>
            <a:r>
              <a:rPr dirty="0"/>
              <a:t>Но</a:t>
            </a:r>
            <a:r>
              <a:rPr dirty="0" spc="75"/>
              <a:t>р</a:t>
            </a:r>
            <a:r>
              <a:rPr dirty="0" spc="-25"/>
              <a:t>м</a:t>
            </a:r>
            <a:r>
              <a:rPr dirty="0" spc="-45"/>
              <a:t>а</a:t>
            </a:r>
            <a:r>
              <a:rPr dirty="0" spc="-595"/>
              <a:t>т</a:t>
            </a:r>
            <a:r>
              <a:rPr dirty="0" spc="80"/>
              <a:t>ив</a:t>
            </a:r>
            <a:r>
              <a:rPr dirty="0" spc="75"/>
              <a:t>н</a:t>
            </a:r>
            <a:r>
              <a:rPr dirty="0" spc="5"/>
              <a:t>о</a:t>
            </a:r>
            <a:r>
              <a:rPr dirty="0" spc="-10" i="0">
                <a:latin typeface="Times New Roman"/>
                <a:cs typeface="Times New Roman"/>
              </a:rPr>
              <a:t>-</a:t>
            </a:r>
            <a:r>
              <a:rPr dirty="0" spc="50"/>
              <a:t>пр</a:t>
            </a:r>
            <a:r>
              <a:rPr dirty="0" spc="40"/>
              <a:t>а</a:t>
            </a:r>
            <a:r>
              <a:rPr dirty="0" spc="170"/>
              <a:t>в</a:t>
            </a:r>
            <a:r>
              <a:rPr dirty="0" spc="-55"/>
              <a:t>о</a:t>
            </a:r>
            <a:r>
              <a:rPr dirty="0" spc="170"/>
              <a:t>в</a:t>
            </a:r>
            <a:r>
              <a:rPr dirty="0" spc="75"/>
              <a:t>ые</a:t>
            </a:r>
            <a:r>
              <a:rPr dirty="0" spc="-40"/>
              <a:t> </a:t>
            </a:r>
            <a:r>
              <a:rPr dirty="0" spc="10"/>
              <a:t>осн</a:t>
            </a:r>
            <a:r>
              <a:rPr dirty="0" spc="-30"/>
              <a:t>о</a:t>
            </a:r>
            <a:r>
              <a:rPr dirty="0" spc="180"/>
              <a:t>вы</a:t>
            </a:r>
            <a:r>
              <a:rPr dirty="0" spc="80"/>
              <a:t> </a:t>
            </a:r>
            <a:r>
              <a:rPr dirty="0" spc="5"/>
              <a:t>д</a:t>
            </a:r>
            <a:r>
              <a:rPr dirty="0" spc="-145"/>
              <a:t>ея</a:t>
            </a:r>
            <a:r>
              <a:rPr dirty="0" spc="-254"/>
              <a:t>т</a:t>
            </a:r>
            <a:r>
              <a:rPr dirty="0" spc="75"/>
              <a:t>ел</a:t>
            </a:r>
            <a:r>
              <a:rPr dirty="0" spc="75"/>
              <a:t>ь</a:t>
            </a:r>
            <a:r>
              <a:rPr dirty="0" spc="-120"/>
              <a:t>нос</a:t>
            </a:r>
            <a:r>
              <a:rPr dirty="0" spc="-200"/>
              <a:t>т</a:t>
            </a:r>
            <a:r>
              <a:rPr dirty="0" spc="30"/>
              <a:t>и</a:t>
            </a:r>
            <a:r>
              <a:rPr dirty="0" spc="10"/>
              <a:t> </a:t>
            </a:r>
            <a:r>
              <a:rPr dirty="0" spc="50"/>
              <a:t>ли</a:t>
            </a:r>
            <a:r>
              <a:rPr dirty="0" spc="60"/>
              <a:t>ц</a:t>
            </a:r>
            <a:r>
              <a:rPr dirty="0"/>
              <a:t>, </a:t>
            </a:r>
            <a:r>
              <a:rPr dirty="0" spc="70"/>
              <a:t>о</a:t>
            </a:r>
            <a:r>
              <a:rPr dirty="0" spc="30"/>
              <a:t>к</a:t>
            </a:r>
            <a:r>
              <a:rPr dirty="0" spc="70"/>
              <a:t>азыва</a:t>
            </a:r>
            <a:r>
              <a:rPr dirty="0" spc="105"/>
              <a:t>ю</a:t>
            </a:r>
            <a:r>
              <a:rPr dirty="0" spc="30"/>
              <a:t>щ</a:t>
            </a:r>
            <a:r>
              <a:rPr dirty="0" spc="5"/>
              <a:t>и</a:t>
            </a:r>
            <a:r>
              <a:rPr dirty="0"/>
              <a:t>х</a:t>
            </a:r>
            <a:r>
              <a:rPr dirty="0" spc="-40"/>
              <a:t> </a:t>
            </a:r>
            <a:r>
              <a:rPr dirty="0" spc="-70"/>
              <a:t>б</a:t>
            </a:r>
            <a:r>
              <a:rPr dirty="0" spc="130"/>
              <a:t>у</a:t>
            </a:r>
            <a:r>
              <a:rPr dirty="0" spc="50"/>
              <a:t>хг</a:t>
            </a:r>
            <a:r>
              <a:rPr dirty="0" spc="70"/>
              <a:t>а</a:t>
            </a:r>
            <a:r>
              <a:rPr dirty="0" spc="-195"/>
              <a:t>л</a:t>
            </a:r>
            <a:r>
              <a:rPr dirty="0" spc="-310"/>
              <a:t>т</a:t>
            </a:r>
            <a:r>
              <a:rPr dirty="0" spc="55"/>
              <a:t>ерск</a:t>
            </a:r>
            <a:r>
              <a:rPr dirty="0" spc="55"/>
              <a:t>и</a:t>
            </a:r>
            <a:r>
              <a:rPr dirty="0"/>
              <a:t>е</a:t>
            </a:r>
            <a:r>
              <a:rPr dirty="0" spc="-35"/>
              <a:t> </a:t>
            </a:r>
            <a:r>
              <a:rPr dirty="0" spc="75"/>
              <a:t>у</a:t>
            </a:r>
            <a:r>
              <a:rPr dirty="0" spc="40"/>
              <a:t>с</a:t>
            </a:r>
            <a:r>
              <a:rPr dirty="0" spc="40"/>
              <a:t>л</a:t>
            </a:r>
            <a:r>
              <a:rPr dirty="0" spc="150"/>
              <a:t>у</a:t>
            </a:r>
            <a:r>
              <a:rPr dirty="0" spc="130"/>
              <a:t>г</a:t>
            </a:r>
            <a:r>
              <a:rPr dirty="0" spc="15"/>
              <a:t>и,</a:t>
            </a:r>
          </a:p>
          <a:p>
            <a:pPr marL="2082164">
              <a:lnSpc>
                <a:spcPct val="100000"/>
              </a:lnSpc>
            </a:pPr>
            <a:r>
              <a:rPr dirty="0" spc="185"/>
              <a:t>в</a:t>
            </a:r>
            <a:r>
              <a:rPr dirty="0" spc="-15"/>
              <a:t> </a:t>
            </a:r>
            <a:r>
              <a:rPr dirty="0" spc="-30"/>
              <a:t>с</a:t>
            </a:r>
            <a:r>
              <a:rPr dirty="0" spc="-80"/>
              <a:t>ф</a:t>
            </a:r>
            <a:r>
              <a:rPr dirty="0" spc="35"/>
              <a:t>ере</a:t>
            </a:r>
            <a:r>
              <a:rPr dirty="0" spc="10"/>
              <a:t> </a:t>
            </a:r>
            <a:r>
              <a:rPr dirty="0" spc="45"/>
              <a:t>П</a:t>
            </a:r>
            <a:r>
              <a:rPr dirty="0" spc="-55"/>
              <a:t>О</a:t>
            </a:r>
            <a:r>
              <a:rPr dirty="0"/>
              <a:t>Д/</a:t>
            </a:r>
            <a:r>
              <a:rPr dirty="0" spc="-60"/>
              <a:t>Ф</a:t>
            </a:r>
            <a:r>
              <a:rPr dirty="0" spc="70"/>
              <a:t>Т</a:t>
            </a:r>
            <a:r>
              <a:rPr dirty="0" spc="20"/>
              <a:t>/</a:t>
            </a:r>
            <a:r>
              <a:rPr dirty="0"/>
              <a:t>Ф</a:t>
            </a:r>
            <a:r>
              <a:rPr dirty="0" spc="-20"/>
              <a:t>Р</a:t>
            </a:r>
            <a:r>
              <a:rPr dirty="0" spc="85"/>
              <a:t>О</a:t>
            </a:r>
            <a:r>
              <a:rPr dirty="0" spc="95"/>
              <a:t>М</a:t>
            </a:r>
            <a:r>
              <a:rPr dirty="0" spc="65"/>
              <a:t>У</a:t>
            </a:r>
          </a:p>
        </p:txBody>
      </p:sp>
      <p:sp>
        <p:nvSpPr>
          <p:cNvPr id="3" name="object 3"/>
          <p:cNvSpPr/>
          <p:nvPr/>
        </p:nvSpPr>
        <p:spPr>
          <a:xfrm>
            <a:off x="487680" y="1624583"/>
            <a:ext cx="4146041" cy="2303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5350" y="2010524"/>
            <a:ext cx="3730625" cy="930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1555"/>
              </a:lnSpc>
            </a:pP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еральный</a:t>
            </a:r>
            <a:r>
              <a:rPr dirty="0" sz="14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он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от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07.08.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001</a:t>
            </a:r>
            <a:endParaRPr sz="1400">
              <a:latin typeface="Georgia"/>
              <a:cs typeface="Georgia"/>
            </a:endParaRPr>
          </a:p>
          <a:p>
            <a:pPr algn="ctr" marL="12700" marR="5080">
              <a:lnSpc>
                <a:spcPct val="85300"/>
              </a:lnSpc>
              <a:spcBef>
                <a:spcPts val="120"/>
              </a:spcBef>
            </a:pP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№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15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ФЗ</a:t>
            </a:r>
            <a:r>
              <a:rPr dirty="0" sz="14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«О</a:t>
            </a:r>
            <a:r>
              <a:rPr dirty="0" sz="14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ротиво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ейств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400" spc="-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ле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г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али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ии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 (отмывани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ю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r>
              <a:rPr dirty="0" sz="1400" spc="-4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х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ов,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 п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олуче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нн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ых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ступ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ым</a:t>
            </a:r>
            <a:r>
              <a:rPr dirty="0" sz="14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утем,</a:t>
            </a:r>
            <a:r>
              <a:rPr dirty="0" sz="14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4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финансиро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анию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 террори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ма»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6279" y="1624583"/>
            <a:ext cx="4146041" cy="2303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92726" y="2101710"/>
            <a:ext cx="361569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430"/>
              </a:lnSpc>
            </a:pP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Поста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овления</a:t>
            </a:r>
            <a:r>
              <a:rPr dirty="0" sz="1400" spc="-4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Пра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ительст</a:t>
            </a:r>
            <a:r>
              <a:rPr dirty="0" sz="1400" spc="-15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400" spc="-4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оссийс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ой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 Ф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ерации</a:t>
            </a:r>
            <a:r>
              <a:rPr dirty="0" sz="14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 во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росам</a:t>
            </a:r>
            <a:r>
              <a:rPr dirty="0" sz="14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еятельнос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ts val="1300"/>
              </a:lnSpc>
            </a:pP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ли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ы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ю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щих</a:t>
            </a:r>
            <a:r>
              <a:rPr dirty="0" sz="14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бух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г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алтерс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ие</a:t>
            </a:r>
            <a:r>
              <a:rPr dirty="0" sz="14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услуги,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ts val="1560"/>
              </a:lnSpc>
            </a:pP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в с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ере</a:t>
            </a:r>
            <a:r>
              <a:rPr dirty="0" sz="14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/Ф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/Ф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М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" y="3822191"/>
            <a:ext cx="4146041" cy="2305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17497" y="5030458"/>
            <a:ext cx="2488565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840" marR="5080" indent="-358140">
              <a:lnSpc>
                <a:spcPts val="1430"/>
              </a:lnSpc>
            </a:pP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ормати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ные</a:t>
            </a:r>
            <a:r>
              <a:rPr dirty="0" sz="14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ра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ов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ы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4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ты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осфинмонитор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г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6279" y="3822191"/>
            <a:ext cx="4146041" cy="2305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82285" y="5121262"/>
            <a:ext cx="30378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ом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ии</a:t>
            </a:r>
            <a:r>
              <a:rPr dirty="0" sz="14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осфинмонитор</a:t>
            </a:r>
            <a:r>
              <a:rPr dirty="0" sz="1400" spc="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400" spc="-10">
                <a:solidFill>
                  <a:srgbClr val="FFFFFF"/>
                </a:solidFill>
                <a:latin typeface="Georgia"/>
                <a:cs typeface="Georgia"/>
              </a:rPr>
              <a:t>г</a:t>
            </a:r>
            <a:r>
              <a:rPr dirty="0" sz="140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08603" y="3267443"/>
            <a:ext cx="2548890" cy="12169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30346" y="3605196"/>
            <a:ext cx="2103120" cy="488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000"/>
              </a:lnSpc>
            </a:pPr>
            <a:r>
              <a:rPr dirty="0" sz="1800">
                <a:solidFill>
                  <a:srgbClr val="536C79"/>
                </a:solidFill>
                <a:latin typeface="Georgia"/>
                <a:cs typeface="Georgia"/>
              </a:rPr>
              <a:t>Доку</a:t>
            </a:r>
            <a:r>
              <a:rPr dirty="0" sz="18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8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8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800">
                <a:solidFill>
                  <a:srgbClr val="536C79"/>
                </a:solidFill>
                <a:latin typeface="Georgia"/>
                <a:cs typeface="Georgia"/>
              </a:rPr>
              <a:t>ты</a:t>
            </a:r>
            <a:r>
              <a:rPr dirty="0" sz="18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536C79"/>
                </a:solidFill>
                <a:latin typeface="Georgia"/>
                <a:cs typeface="Georgia"/>
              </a:rPr>
              <a:t>в сфере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ts val="2000"/>
              </a:lnSpc>
            </a:pPr>
            <a:r>
              <a:rPr dirty="0" sz="1800">
                <a:solidFill>
                  <a:srgbClr val="536C79"/>
                </a:solidFill>
                <a:latin typeface="Georgia"/>
                <a:cs typeface="Georgia"/>
              </a:rPr>
              <a:t>ПОД</a:t>
            </a:r>
            <a:r>
              <a:rPr dirty="0" sz="1800" spc="-1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800">
                <a:solidFill>
                  <a:srgbClr val="536C79"/>
                </a:solidFill>
                <a:latin typeface="Georgia"/>
                <a:cs typeface="Georgia"/>
              </a:rPr>
              <a:t>ФТ/Ф</a:t>
            </a:r>
            <a:r>
              <a:rPr dirty="0" sz="18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800">
                <a:solidFill>
                  <a:srgbClr val="536C79"/>
                </a:solidFill>
                <a:latin typeface="Georgia"/>
                <a:cs typeface="Georgia"/>
              </a:rPr>
              <a:t>ОМУ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207" y="211148"/>
            <a:ext cx="715962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-509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ан</a:t>
            </a:r>
            <a:r>
              <a:rPr dirty="0" sz="1800" spc="-5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135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лен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45" b="1" i="1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dirty="0" sz="1800" spc="2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Прав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-53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65" b="1" i="1">
                <a:solidFill>
                  <a:srgbClr val="C00000"/>
                </a:solidFill>
                <a:latin typeface="Times New Roman"/>
                <a:cs typeface="Times New Roman"/>
              </a:rPr>
              <a:t>ел</a:t>
            </a:r>
            <a:r>
              <a:rPr dirty="0" sz="1800" spc="70" b="1" i="1">
                <a:solidFill>
                  <a:srgbClr val="C00000"/>
                </a:solidFill>
                <a:latin typeface="Times New Roman"/>
                <a:cs typeface="Times New Roman"/>
              </a:rPr>
              <a:t>ь</a:t>
            </a:r>
            <a:r>
              <a:rPr dirty="0" sz="1800" spc="-90" b="1" i="1">
                <a:solidFill>
                  <a:srgbClr val="C00000"/>
                </a:solidFill>
                <a:latin typeface="Times New Roman"/>
                <a:cs typeface="Times New Roman"/>
              </a:rPr>
              <a:t>ства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45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ос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20" b="1" i="1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r>
              <a:rPr dirty="0" sz="1800" spc="55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ой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Ф</a:t>
            </a:r>
            <a:r>
              <a:rPr dirty="0" sz="1800" spc="-20" b="1" i="1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де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ра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ц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ии</a:t>
            </a:r>
            <a:endParaRPr sz="1800">
              <a:latin typeface="Times New Roman"/>
              <a:cs typeface="Times New Roman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145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оп</a:t>
            </a:r>
            <a:r>
              <a:rPr dirty="0" sz="1800" spc="25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25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-15" b="1" i="1">
                <a:solidFill>
                  <a:srgbClr val="C00000"/>
                </a:solidFill>
                <a:latin typeface="Times New Roman"/>
                <a:cs typeface="Times New Roman"/>
              </a:rPr>
              <a:t>ам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15" b="1" i="1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dirty="0" sz="1800" spc="-50" b="1" i="1">
                <a:solidFill>
                  <a:srgbClr val="C00000"/>
                </a:solidFill>
                <a:latin typeface="Times New Roman"/>
                <a:cs typeface="Times New Roman"/>
              </a:rPr>
              <a:t>еятель</a:t>
            </a:r>
            <a:r>
              <a:rPr dirty="0" sz="1800" spc="-110" b="1" i="1">
                <a:solidFill>
                  <a:srgbClr val="C00000"/>
                </a:solidFill>
                <a:latin typeface="Times New Roman"/>
                <a:cs typeface="Times New Roman"/>
              </a:rPr>
              <a:t>нос</a:t>
            </a:r>
            <a:r>
              <a:rPr dirty="0" sz="1800" spc="-18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55" b="1" i="1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ц,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20" b="1" i="1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dirty="0" sz="1800" spc="45" b="1" i="1">
                <a:solidFill>
                  <a:srgbClr val="C00000"/>
                </a:solidFill>
                <a:latin typeface="Times New Roman"/>
                <a:cs typeface="Times New Roman"/>
              </a:rPr>
              <a:t>аз</a:t>
            </a:r>
            <a:r>
              <a:rPr dirty="0" sz="1800" spc="65" b="1" i="1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ваю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щ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их</a:t>
            </a:r>
            <a:r>
              <a:rPr dirty="0" sz="1800" spc="2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75" b="1" i="1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dirty="0" sz="1800" spc="100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1800" spc="45" b="1" i="1">
                <a:solidFill>
                  <a:srgbClr val="C00000"/>
                </a:solidFill>
                <a:latin typeface="Times New Roman"/>
                <a:cs typeface="Times New Roman"/>
              </a:rPr>
              <a:t>хг</a:t>
            </a:r>
            <a:r>
              <a:rPr dirty="0" sz="1800" spc="55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1800" spc="-180" b="1" i="1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dirty="0" sz="1800" spc="-28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40" b="1" i="1">
                <a:solidFill>
                  <a:srgbClr val="C00000"/>
                </a:solidFill>
                <a:latin typeface="Times New Roman"/>
                <a:cs typeface="Times New Roman"/>
              </a:rPr>
              <a:t>ерские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45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сл</a:t>
            </a:r>
            <a:r>
              <a:rPr dirty="0" sz="1800" spc="65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1800" spc="70" b="1" i="1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dirty="0" sz="1800" spc="10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160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-65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ере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Д/</a:t>
            </a:r>
            <a:r>
              <a:rPr dirty="0" sz="1800" spc="-45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1800" spc="20" b="1" i="1">
                <a:solidFill>
                  <a:srgbClr val="C00000"/>
                </a:solidFill>
                <a:latin typeface="Times New Roman"/>
                <a:cs typeface="Times New Roman"/>
              </a:rPr>
              <a:t>Т/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1800" spc="-10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1800" spc="9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100" b="1" i="1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252" y="1682495"/>
            <a:ext cx="1696974" cy="816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047" y="1784753"/>
            <a:ext cx="1400175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ts val="1080"/>
              </a:lnSpc>
            </a:pP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та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овл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ние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авите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ль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ства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Российской</a:t>
            </a:r>
            <a:r>
              <a:rPr dirty="0" sz="10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ации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16.0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.2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005</a:t>
            </a:r>
            <a:r>
              <a:rPr dirty="0" sz="1000" spc="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0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204" y="2388107"/>
            <a:ext cx="1694688" cy="3779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015" y="2391155"/>
            <a:ext cx="1668780" cy="297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115" y="2420111"/>
            <a:ext cx="1583690" cy="3668395"/>
          </a:xfrm>
          <a:custGeom>
            <a:avLst/>
            <a:gdLst/>
            <a:ahLst/>
            <a:cxnLst/>
            <a:rect l="l" t="t" r="r" b="b"/>
            <a:pathLst>
              <a:path w="1583689" h="3668395">
                <a:moveTo>
                  <a:pt x="0" y="3668267"/>
                </a:moveTo>
                <a:lnTo>
                  <a:pt x="1583436" y="3668267"/>
                </a:lnTo>
                <a:lnTo>
                  <a:pt x="1583436" y="0"/>
                </a:lnTo>
                <a:lnTo>
                  <a:pt x="0" y="0"/>
                </a:lnTo>
                <a:lnTo>
                  <a:pt x="0" y="3668267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6115" y="2420111"/>
            <a:ext cx="1583690" cy="3668395"/>
          </a:xfrm>
          <a:custGeom>
            <a:avLst/>
            <a:gdLst/>
            <a:ahLst/>
            <a:cxnLst/>
            <a:rect l="l" t="t" r="r" b="b"/>
            <a:pathLst>
              <a:path w="1583689" h="3668395">
                <a:moveTo>
                  <a:pt x="0" y="3668267"/>
                </a:moveTo>
                <a:lnTo>
                  <a:pt x="1583436" y="3668267"/>
                </a:lnTo>
                <a:lnTo>
                  <a:pt x="1583436" y="0"/>
                </a:lnTo>
                <a:lnTo>
                  <a:pt x="0" y="0"/>
                </a:lnTo>
                <a:lnTo>
                  <a:pt x="0" y="3668267"/>
                </a:lnTo>
                <a:close/>
              </a:path>
            </a:pathLst>
          </a:custGeom>
          <a:ln w="9144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5465" y="2466370"/>
            <a:ext cx="1405255" cy="275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90000"/>
              </a:lnSpc>
            </a:pP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«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ржд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Положения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в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ную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слу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бу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сово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онито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вокатами,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нота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иусами,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лицами,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осуществл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ющими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имате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скую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ель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ность</a:t>
            </a:r>
            <a:r>
              <a:rPr dirty="0" sz="10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оказания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или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бух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алте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ских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у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луг,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так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ау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ито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скими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изаци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иви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уал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ау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ито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ами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оказании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ау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ито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ских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услуг»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9467" y="1682495"/>
            <a:ext cx="1776222" cy="814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27301" y="1784753"/>
            <a:ext cx="1400175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ts val="1080"/>
              </a:lnSpc>
            </a:pP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та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овл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ние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авите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ль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ства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Российской</a:t>
            </a:r>
            <a:r>
              <a:rPr dirty="0" sz="10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ации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.2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018</a:t>
            </a:r>
            <a:r>
              <a:rPr dirty="0" sz="1000" spc="3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0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77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6420" y="2388107"/>
            <a:ext cx="1780032" cy="3779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19655" y="2391155"/>
            <a:ext cx="1825751" cy="1877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94332" y="2420111"/>
            <a:ext cx="1668780" cy="3668395"/>
          </a:xfrm>
          <a:prstGeom prst="rect">
            <a:avLst/>
          </a:prstGeom>
          <a:solidFill>
            <a:srgbClr val="D4DFDF"/>
          </a:solidFill>
          <a:ln w="9144">
            <a:solidFill>
              <a:srgbClr val="006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50800" marR="60960">
              <a:lnSpc>
                <a:spcPct val="90000"/>
              </a:lnSpc>
            </a:pP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«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ржд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ении</a:t>
            </a:r>
            <a:r>
              <a:rPr dirty="0" sz="10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авил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ирова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изаций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лиц,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отношении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которых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имеются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тности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ост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ению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ужия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сово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тожени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endParaRPr sz="1000">
              <a:latin typeface="Georgia"/>
              <a:cs typeface="Georgia"/>
            </a:endParaRPr>
          </a:p>
          <a:p>
            <a:pPr algn="ctr" marR="10160">
              <a:lnSpc>
                <a:spcPts val="1019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испол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endParaRPr sz="1000">
              <a:latin typeface="Georgia"/>
              <a:cs typeface="Georgia"/>
            </a:endParaRPr>
          </a:p>
          <a:p>
            <a:pPr algn="ctr" marR="8255">
              <a:lnSpc>
                <a:spcPts val="1080"/>
              </a:lnSpc>
            </a:pP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св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анной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таким</a:t>
            </a:r>
            <a:endParaRPr sz="1000">
              <a:latin typeface="Georgia"/>
              <a:cs typeface="Georgia"/>
            </a:endParaRPr>
          </a:p>
          <a:p>
            <a:pPr algn="ctr" marR="9525">
              <a:lnSpc>
                <a:spcPts val="114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нем</a:t>
            </a:r>
            <a:r>
              <a:rPr dirty="0" sz="100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ации»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25596" y="1682495"/>
            <a:ext cx="1770126" cy="8161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811904" y="1784753"/>
            <a:ext cx="1400175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ts val="1080"/>
              </a:lnSpc>
            </a:pP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та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овл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ние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авите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ль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ства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Российской</a:t>
            </a:r>
            <a:r>
              <a:rPr dirty="0" sz="10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ации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05.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014</a:t>
            </a:r>
            <a:r>
              <a:rPr dirty="0" sz="1000" spc="3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492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22547" y="2388107"/>
            <a:ext cx="1773936" cy="3779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22547" y="2391155"/>
            <a:ext cx="1786127" cy="3797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80459" y="2420111"/>
            <a:ext cx="1663064" cy="3668395"/>
          </a:xfrm>
          <a:prstGeom prst="rect">
            <a:avLst/>
          </a:prstGeom>
          <a:solidFill>
            <a:srgbClr val="D4DFDF"/>
          </a:solidFill>
          <a:ln w="9143">
            <a:solidFill>
              <a:srgbClr val="006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7310" marR="79375" indent="635">
              <a:lnSpc>
                <a:spcPct val="90000"/>
              </a:lnSpc>
            </a:pP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«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квали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икационных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ебова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специал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ностным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лицам,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отве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ственным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еали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ацию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авил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еннего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конт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так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ебова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отовке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обу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ению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ка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ов,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енти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кли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нтов,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ставите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ей</a:t>
            </a:r>
            <a:r>
              <a:rPr dirty="0" sz="10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клиента,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вы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етате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ей</a:t>
            </a:r>
            <a:r>
              <a:rPr dirty="0" sz="10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бе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ициарных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вла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цев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це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отиво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ействия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ализации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(от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ывани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охо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ов,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полу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енных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еступ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ым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пут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инанси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ованию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те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при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ут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атившими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силу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некоторых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актов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авите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Российской</a:t>
            </a:r>
            <a:r>
              <a:rPr dirty="0" sz="10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ации»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23915" y="1682495"/>
            <a:ext cx="1828038" cy="8161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543550" y="1784753"/>
            <a:ext cx="1562100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ts val="1080"/>
              </a:lnSpc>
            </a:pP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та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овл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ние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авите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ль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ства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Российской</a:t>
            </a:r>
            <a:r>
              <a:rPr dirty="0" sz="10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ации</a:t>
            </a:r>
            <a:r>
              <a:rPr dirty="0" sz="1000" spc="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от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30.06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012</a:t>
            </a:r>
            <a:r>
              <a:rPr dirty="0" sz="1000" spc="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667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36108" y="2388107"/>
            <a:ext cx="1770888" cy="3779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31535" y="2391155"/>
            <a:ext cx="1793748" cy="2289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494020" y="2420111"/>
            <a:ext cx="1659889" cy="3668395"/>
          </a:xfrm>
          <a:prstGeom prst="rect">
            <a:avLst/>
          </a:prstGeom>
          <a:solidFill>
            <a:srgbClr val="D4DFDF"/>
          </a:solidFill>
          <a:ln w="9143">
            <a:solidFill>
              <a:srgbClr val="006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2230" marR="73660" indent="3810">
              <a:lnSpc>
                <a:spcPct val="90000"/>
              </a:lnSpc>
            </a:pP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«Об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утве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ржд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ебова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авилам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еннего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конт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разра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атыв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емым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рга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изаци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ми,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осуществл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ющими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ым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имущество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ив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уаль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ыми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ини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ел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изна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атившими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силу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некоторых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актов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авите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Российской</a:t>
            </a:r>
            <a:r>
              <a:rPr dirty="0" sz="100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ации»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0335" y="1682495"/>
            <a:ext cx="1760981" cy="8145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442454" y="1784753"/>
            <a:ext cx="1400175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ts val="1080"/>
              </a:lnSpc>
            </a:pP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та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овл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ние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авите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ль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ства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 Российской</a:t>
            </a:r>
            <a:r>
              <a:rPr dirty="0" sz="10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Фе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ации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0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06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8.2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015</a:t>
            </a:r>
            <a:r>
              <a:rPr dirty="0" sz="1000" spc="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0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04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57288" y="2388107"/>
            <a:ext cx="1764792" cy="37795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57288" y="2391155"/>
            <a:ext cx="1783079" cy="2700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15200" y="2420111"/>
            <a:ext cx="1653539" cy="3668395"/>
          </a:xfrm>
          <a:custGeom>
            <a:avLst/>
            <a:gdLst/>
            <a:ahLst/>
            <a:cxnLst/>
            <a:rect l="l" t="t" r="r" b="b"/>
            <a:pathLst>
              <a:path w="1653540" h="3668395">
                <a:moveTo>
                  <a:pt x="0" y="3668267"/>
                </a:moveTo>
                <a:lnTo>
                  <a:pt x="1653540" y="3668267"/>
                </a:lnTo>
                <a:lnTo>
                  <a:pt x="1653540" y="0"/>
                </a:lnTo>
                <a:lnTo>
                  <a:pt x="0" y="0"/>
                </a:lnTo>
                <a:lnTo>
                  <a:pt x="0" y="3668267"/>
                </a:lnTo>
                <a:close/>
              </a:path>
            </a:pathLst>
          </a:custGeom>
          <a:solidFill>
            <a:srgbClr val="D4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15200" y="2420111"/>
            <a:ext cx="1653539" cy="3668395"/>
          </a:xfrm>
          <a:custGeom>
            <a:avLst/>
            <a:gdLst/>
            <a:ahLst/>
            <a:cxnLst/>
            <a:rect l="l" t="t" r="r" b="b"/>
            <a:pathLst>
              <a:path w="1653540" h="3668395">
                <a:moveTo>
                  <a:pt x="0" y="3668267"/>
                </a:moveTo>
                <a:lnTo>
                  <a:pt x="1653540" y="3668267"/>
                </a:lnTo>
                <a:lnTo>
                  <a:pt x="1653540" y="0"/>
                </a:lnTo>
                <a:lnTo>
                  <a:pt x="0" y="0"/>
                </a:lnTo>
                <a:lnTo>
                  <a:pt x="0" y="3668267"/>
                </a:lnTo>
                <a:close/>
              </a:path>
            </a:pathLst>
          </a:custGeom>
          <a:ln w="9144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374763" y="2466370"/>
            <a:ext cx="1518920" cy="2484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90000"/>
              </a:lnSpc>
            </a:pP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«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утв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ржд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ении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авил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ня</a:t>
            </a:r>
            <a:r>
              <a:rPr dirty="0" sz="10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изаций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0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лиц,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отношении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которых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имеются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тности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э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кст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тс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ности</a:t>
            </a:r>
            <a:r>
              <a:rPr dirty="0" sz="100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те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у,</a:t>
            </a:r>
            <a:r>
              <a:rPr dirty="0" sz="100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э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того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ня</a:t>
            </a:r>
            <a:r>
              <a:rPr dirty="0" sz="10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све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ения</a:t>
            </a:r>
            <a:r>
              <a:rPr dirty="0" sz="10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изаций,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осуществл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ющих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опе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ации</a:t>
            </a:r>
            <a:r>
              <a:rPr dirty="0" sz="10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ене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с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ым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 имущество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иви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уал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имате</a:t>
            </a:r>
            <a:r>
              <a:rPr dirty="0" sz="100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10">
                <a:solidFill>
                  <a:srgbClr val="536C79"/>
                </a:solidFill>
                <a:latin typeface="Georgia"/>
                <a:cs typeface="Georgia"/>
              </a:rPr>
              <a:t>ей»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346" y="203528"/>
            <a:ext cx="7157720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dirty="0" sz="1800" spc="-5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1800" spc="-30" b="1" i="1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dirty="0" sz="1800" spc="-50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1800" spc="-53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70" b="1" i="1">
                <a:solidFill>
                  <a:srgbClr val="C00000"/>
                </a:solidFill>
                <a:latin typeface="Times New Roman"/>
                <a:cs typeface="Times New Roman"/>
              </a:rPr>
              <a:t>ив</a:t>
            </a:r>
            <a:r>
              <a:rPr dirty="0" sz="1800" spc="70" b="1" i="1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dirty="0" sz="1800" spc="70" b="1" i="1">
                <a:solidFill>
                  <a:srgbClr val="C00000"/>
                </a:solidFill>
                <a:latin typeface="Times New Roman"/>
                <a:cs typeface="Times New Roman"/>
              </a:rPr>
              <a:t>ые</a:t>
            </a:r>
            <a:r>
              <a:rPr dirty="0" sz="1800" spc="1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70" b="1" i="1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1800" spc="80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1800" spc="55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1800" spc="-5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100" b="1" i="1">
                <a:solidFill>
                  <a:srgbClr val="C00000"/>
                </a:solidFill>
                <a:latin typeface="Times New Roman"/>
                <a:cs typeface="Times New Roman"/>
              </a:rPr>
              <a:t>вые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120" b="1" i="1">
                <a:solidFill>
                  <a:srgbClr val="C00000"/>
                </a:solidFill>
                <a:latin typeface="Times New Roman"/>
                <a:cs typeface="Times New Roman"/>
              </a:rPr>
              <a:t>ак</a:t>
            </a:r>
            <a:r>
              <a:rPr dirty="0" sz="1800" spc="-20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150" b="1" i="1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45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-20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-65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20" b="1" i="1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dirty="0" sz="1800" spc="-45" b="1" i="1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dirty="0" sz="1800" spc="15" b="1" i="1">
                <a:solidFill>
                  <a:srgbClr val="C00000"/>
                </a:solidFill>
                <a:latin typeface="Times New Roman"/>
                <a:cs typeface="Times New Roman"/>
              </a:rPr>
              <a:t>он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-555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ор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105" b="1" i="1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145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оп</a:t>
            </a:r>
            <a:r>
              <a:rPr dirty="0" sz="1800" spc="25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25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-15" b="1" i="1">
                <a:solidFill>
                  <a:srgbClr val="C00000"/>
                </a:solidFill>
                <a:latin typeface="Times New Roman"/>
                <a:cs typeface="Times New Roman"/>
              </a:rPr>
              <a:t>ам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15" b="1" i="1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dirty="0" sz="1800" spc="-50" b="1" i="1">
                <a:solidFill>
                  <a:srgbClr val="C00000"/>
                </a:solidFill>
                <a:latin typeface="Times New Roman"/>
                <a:cs typeface="Times New Roman"/>
              </a:rPr>
              <a:t>еятель</a:t>
            </a:r>
            <a:r>
              <a:rPr dirty="0" sz="1800" spc="-110" b="1" i="1">
                <a:solidFill>
                  <a:srgbClr val="C00000"/>
                </a:solidFill>
                <a:latin typeface="Times New Roman"/>
                <a:cs typeface="Times New Roman"/>
              </a:rPr>
              <a:t>нос</a:t>
            </a:r>
            <a:r>
              <a:rPr dirty="0" sz="1800" spc="-18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3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55" b="1" i="1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ц,</a:t>
            </a:r>
            <a:r>
              <a:rPr dirty="0" sz="1800" spc="1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spc="20" b="1" i="1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dirty="0" sz="1800" spc="45" b="1" i="1">
                <a:solidFill>
                  <a:srgbClr val="C00000"/>
                </a:solidFill>
                <a:latin typeface="Times New Roman"/>
                <a:cs typeface="Times New Roman"/>
              </a:rPr>
              <a:t>аз</a:t>
            </a:r>
            <a:r>
              <a:rPr dirty="0" sz="1800" spc="65" b="1" i="1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ваю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щ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их</a:t>
            </a:r>
            <a:r>
              <a:rPr dirty="0" sz="1800" spc="2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75" b="1" i="1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dirty="0" sz="1800" spc="100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1800" spc="45" b="1" i="1">
                <a:solidFill>
                  <a:srgbClr val="C00000"/>
                </a:solidFill>
                <a:latin typeface="Times New Roman"/>
                <a:cs typeface="Times New Roman"/>
              </a:rPr>
              <a:t>хг</a:t>
            </a:r>
            <a:r>
              <a:rPr dirty="0" sz="1800" spc="55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1800" spc="-180" b="1" i="1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dirty="0" sz="1800" spc="-28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40" b="1" i="1">
                <a:solidFill>
                  <a:srgbClr val="C00000"/>
                </a:solidFill>
                <a:latin typeface="Times New Roman"/>
                <a:cs typeface="Times New Roman"/>
              </a:rPr>
              <a:t>ерские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45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сл</a:t>
            </a:r>
            <a:r>
              <a:rPr dirty="0" sz="1800" spc="65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1800" spc="70" b="1" i="1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dirty="0" sz="1800" spc="100" b="1" i="1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160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1800" spc="-65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dirty="0" sz="1800" spc="40" b="1" i="1">
                <a:solidFill>
                  <a:srgbClr val="C00000"/>
                </a:solidFill>
                <a:latin typeface="Times New Roman"/>
                <a:cs typeface="Times New Roman"/>
              </a:rPr>
              <a:t>ре</a:t>
            </a:r>
            <a:r>
              <a:rPr dirty="0" sz="1800" spc="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dirty="0" sz="1800" spc="1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Д/</a:t>
            </a:r>
            <a:r>
              <a:rPr dirty="0" sz="1800" spc="-30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1800" spc="65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/</a:t>
            </a:r>
            <a:r>
              <a:rPr dirty="0" sz="1800" spc="35" b="1" i="1">
                <a:solidFill>
                  <a:srgbClr val="C00000"/>
                </a:solidFill>
                <a:latin typeface="Times New Roman"/>
                <a:cs typeface="Times New Roman"/>
              </a:rPr>
              <a:t>ФРО</a:t>
            </a:r>
            <a:r>
              <a:rPr dirty="0" sz="1800" spc="50" b="1" i="1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dirty="0" sz="1800" spc="60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" y="1959851"/>
            <a:ext cx="2172462" cy="76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330" y="2052515"/>
            <a:ext cx="151828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78155">
              <a:lnSpc>
                <a:spcPts val="1300"/>
              </a:lnSpc>
            </a:pP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Прик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Рос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инмонитор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нга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8.05.2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r>
              <a:rPr dirty="0" sz="1200" spc="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692" y="2589275"/>
            <a:ext cx="2176272" cy="3302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1355" y="2583167"/>
            <a:ext cx="2240280" cy="1245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0604" y="2621279"/>
            <a:ext cx="2065020" cy="3191510"/>
          </a:xfrm>
          <a:prstGeom prst="rect">
            <a:avLst/>
          </a:prstGeom>
          <a:solidFill>
            <a:srgbClr val="D4DFDF"/>
          </a:solidFill>
          <a:ln w="9144">
            <a:solidFill>
              <a:srgbClr val="006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0960" marR="69850" indent="-1270">
              <a:lnSpc>
                <a:spcPts val="13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«О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ждении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ботке кр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выявл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 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нию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ков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необычных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лок»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6772" y="1959851"/>
            <a:ext cx="2170938" cy="761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94558" y="2052515"/>
            <a:ext cx="151828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ts val="1300"/>
              </a:lnSpc>
            </a:pP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Прик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Рос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инмонитор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нга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22.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04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.2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15</a:t>
            </a:r>
            <a:r>
              <a:rPr dirty="0" sz="1200" spc="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3723" y="2589275"/>
            <a:ext cx="2174748" cy="3302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45435" y="2601467"/>
            <a:ext cx="2228088" cy="3165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21635" y="2621279"/>
            <a:ext cx="2063750" cy="3191510"/>
          </a:xfrm>
          <a:prstGeom prst="rect">
            <a:avLst/>
          </a:prstGeom>
          <a:solidFill>
            <a:srgbClr val="D4DFDF"/>
          </a:solidFill>
          <a:ln w="9144">
            <a:solidFill>
              <a:srgbClr val="006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76835" marR="86360" indent="-1270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«О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ждении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влении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Фед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льную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жбу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нсово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мон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нгу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мотр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нной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Фед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льным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коном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7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вгу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2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00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1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г. №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11</a:t>
            </a:r>
            <a:r>
              <a:rPr dirty="0" sz="1200" spc="-15">
                <a:solidFill>
                  <a:srgbClr val="536C79"/>
                </a:solidFill>
                <a:latin typeface="Georgia"/>
                <a:cs typeface="Georgia"/>
              </a:rPr>
              <a:t>5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ФЗ</a:t>
            </a:r>
            <a:endParaRPr sz="1200">
              <a:latin typeface="Georgia"/>
              <a:cs typeface="Georgia"/>
            </a:endParaRPr>
          </a:p>
          <a:p>
            <a:pPr algn="ctr" marL="64135" marR="74930" indent="127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«О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отиводе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йс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твии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(отмыв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нию)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одов,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пол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ным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м, 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рованию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ррор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»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00955" y="1959851"/>
            <a:ext cx="2164842" cy="76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926329" y="2052515"/>
            <a:ext cx="151955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78155">
              <a:lnSpc>
                <a:spcPts val="1300"/>
              </a:lnSpc>
            </a:pP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Прик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Рос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инмонитор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нга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8.2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10 №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97908" y="2589275"/>
            <a:ext cx="2168651" cy="3302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8096" y="2601467"/>
            <a:ext cx="2228088" cy="2799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655820" y="2621279"/>
            <a:ext cx="2057400" cy="3191510"/>
          </a:xfrm>
          <a:prstGeom prst="rect">
            <a:avLst/>
          </a:prstGeom>
          <a:solidFill>
            <a:srgbClr val="D4DFDF"/>
          </a:solidFill>
          <a:ln w="9144">
            <a:solidFill>
              <a:srgbClr val="006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2230" marR="70485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«О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ждении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положения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 тр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бованиях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одготовке 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обу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нию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дров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твляющ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ци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 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жными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иным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иму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прот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вод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(отмыв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нию)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одов,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пол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пным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м, 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рованию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»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93992" y="1959851"/>
            <a:ext cx="2164842" cy="761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18350" y="2052515"/>
            <a:ext cx="151828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635">
              <a:lnSpc>
                <a:spcPts val="1300"/>
              </a:lnSpc>
            </a:pP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Прик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Рос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инмонитор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нга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22.11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z="1200" spc="-1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18 №</a:t>
            </a:r>
            <a:r>
              <a:rPr dirty="0" sz="1200" spc="-5">
                <a:solidFill>
                  <a:srgbClr val="FFFFFF"/>
                </a:solidFill>
                <a:latin typeface="Georgia"/>
                <a:cs typeface="Georgia"/>
              </a:rPr>
              <a:t> 3</a:t>
            </a:r>
            <a:r>
              <a:rPr dirty="0" sz="1200">
                <a:solidFill>
                  <a:srgbClr val="FFFFFF"/>
                </a:solidFill>
                <a:latin typeface="Georgia"/>
                <a:cs typeface="Georgia"/>
              </a:rPr>
              <a:t>66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95516" y="2589275"/>
            <a:ext cx="2164079" cy="3302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75704" y="2601467"/>
            <a:ext cx="2221992" cy="29824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53428" y="2621279"/>
            <a:ext cx="2052955" cy="3191510"/>
          </a:xfrm>
          <a:prstGeom prst="rect">
            <a:avLst/>
          </a:prstGeom>
          <a:solidFill>
            <a:srgbClr val="D4DFDF"/>
          </a:solidFill>
          <a:ln w="9144">
            <a:solidFill>
              <a:srgbClr val="0066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4135" marR="73025" indent="1905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«О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ждении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тр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бований к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нтов,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вит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выгодопр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обр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б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ефици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рных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льц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в,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том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ле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том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(у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овня)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ри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ка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ше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(отмыв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ния)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одов,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пол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пным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м, 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ррор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»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882" y="4044536"/>
            <a:ext cx="5661660" cy="195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3300" b="1">
                <a:solidFill>
                  <a:srgbClr val="536C79"/>
                </a:solidFill>
                <a:latin typeface="Georgia"/>
                <a:cs typeface="Georgia"/>
              </a:rPr>
              <a:t>Мин</a:t>
            </a:r>
            <a:r>
              <a:rPr dirty="0" sz="3300" spc="-10" b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3300" b="1">
                <a:solidFill>
                  <a:srgbClr val="536C79"/>
                </a:solidFill>
                <a:latin typeface="Georgia"/>
                <a:cs typeface="Georgia"/>
              </a:rPr>
              <a:t>стерст</a:t>
            </a:r>
            <a:r>
              <a:rPr dirty="0" sz="3300" spc="-10" b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3300" b="1">
                <a:solidFill>
                  <a:srgbClr val="536C79"/>
                </a:solidFill>
                <a:latin typeface="Georgia"/>
                <a:cs typeface="Georgia"/>
              </a:rPr>
              <a:t>о финансов</a:t>
            </a:r>
            <a:r>
              <a:rPr dirty="0" sz="3300" b="1">
                <a:solidFill>
                  <a:srgbClr val="536C79"/>
                </a:solidFill>
                <a:latin typeface="Georgia"/>
                <a:cs typeface="Georgia"/>
              </a:rPr>
              <a:t> Российской</a:t>
            </a:r>
            <a:r>
              <a:rPr dirty="0" sz="3300" spc="-15" b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3300" b="1">
                <a:solidFill>
                  <a:srgbClr val="536C79"/>
                </a:solidFill>
                <a:latin typeface="Georgia"/>
                <a:cs typeface="Georgia"/>
              </a:rPr>
              <a:t>Федерации</a:t>
            </a:r>
            <a:endParaRPr sz="3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300" spc="-5" b="1">
                <a:solidFill>
                  <a:srgbClr val="536C79"/>
                </a:solidFill>
                <a:latin typeface="Georgia"/>
                <a:cs typeface="Georgia"/>
                <a:hlinkClick r:id="rId2"/>
              </a:rPr>
              <a:t>www.m</a:t>
            </a:r>
            <a:r>
              <a:rPr dirty="0" sz="3300" spc="-10" b="1">
                <a:solidFill>
                  <a:srgbClr val="536C79"/>
                </a:solidFill>
                <a:latin typeface="Georgia"/>
                <a:cs typeface="Georgia"/>
                <a:hlinkClick r:id="rId2"/>
              </a:rPr>
              <a:t>i</a:t>
            </a:r>
            <a:r>
              <a:rPr dirty="0" sz="3300" spc="-20" b="1">
                <a:solidFill>
                  <a:srgbClr val="536C79"/>
                </a:solidFill>
                <a:latin typeface="Georgia"/>
                <a:cs typeface="Georgia"/>
                <a:hlinkClick r:id="rId2"/>
              </a:rPr>
              <a:t>nfin.ru</a:t>
            </a:r>
            <a:endParaRPr sz="3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9" y="309808"/>
            <a:ext cx="471360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5" b="1" i="1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dirty="0" sz="2000" spc="-160" b="1" i="1">
                <a:solidFill>
                  <a:srgbClr val="C00000"/>
                </a:solidFill>
                <a:latin typeface="Times New Roman"/>
                <a:cs typeface="Times New Roman"/>
              </a:rPr>
              <a:t>он</a:t>
            </a:r>
            <a:r>
              <a:rPr dirty="0" sz="2000" spc="-225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2000" spc="50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2000" spc="3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000" spc="85" b="1" i="1">
                <a:solidFill>
                  <a:srgbClr val="C00000"/>
                </a:solidFill>
                <a:latin typeface="Times New Roman"/>
                <a:cs typeface="Times New Roman"/>
              </a:rPr>
              <a:t>ли</a:t>
            </a:r>
            <a:r>
              <a:rPr dirty="0" sz="2000" spc="45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2000" spc="60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2000" spc="30" b="1" i="1">
                <a:solidFill>
                  <a:srgbClr val="C00000"/>
                </a:solidFill>
                <a:latin typeface="Times New Roman"/>
                <a:cs typeface="Times New Roman"/>
              </a:rPr>
              <a:t>емые</a:t>
            </a:r>
            <a:r>
              <a:rPr dirty="0" sz="2000" spc="-4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30" b="1" i="1">
                <a:solidFill>
                  <a:srgbClr val="C00000"/>
                </a:solidFill>
                <a:latin typeface="Times New Roman"/>
                <a:cs typeface="Times New Roman"/>
              </a:rPr>
              <a:t>опер</a:t>
            </a:r>
            <a:r>
              <a:rPr dirty="0" sz="2000" spc="35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2000" spc="30" b="1" i="1">
                <a:solidFill>
                  <a:srgbClr val="C00000"/>
                </a:solidFill>
                <a:latin typeface="Times New Roman"/>
                <a:cs typeface="Times New Roman"/>
              </a:rPr>
              <a:t>ции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spc="20" b="1" i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dirty="0" sz="2000" spc="-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 i="1">
                <a:solidFill>
                  <a:srgbClr val="C00000"/>
                </a:solidFill>
                <a:latin typeface="Times New Roman"/>
                <a:cs typeface="Times New Roman"/>
              </a:rPr>
              <a:t>за</a:t>
            </a:r>
            <a:r>
              <a:rPr dirty="0" sz="2000" spc="30" b="1" i="1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dirty="0" sz="2000" spc="10" b="1" i="1">
                <a:solidFill>
                  <a:srgbClr val="C00000"/>
                </a:solidFill>
                <a:latin typeface="Times New Roman"/>
                <a:cs typeface="Times New Roman"/>
              </a:rPr>
              <a:t>он</a:t>
            </a:r>
            <a:r>
              <a:rPr dirty="0" sz="2000" spc="-45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000" spc="5" b="1" i="1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dirty="0" sz="2000" spc="-45" b="1" i="1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dirty="0" sz="2000" spc="-595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2000" spc="75" b="1" i="1">
                <a:solidFill>
                  <a:srgbClr val="C00000"/>
                </a:solidFill>
                <a:latin typeface="Times New Roman"/>
                <a:cs typeface="Times New Roman"/>
              </a:rPr>
              <a:t>ель</a:t>
            </a:r>
            <a:r>
              <a:rPr dirty="0" sz="2000" spc="-215" b="1" i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dirty="0" sz="2000" spc="-395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2000" spc="105" b="1" i="1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dirty="0" sz="2000" spc="105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dirty="0" sz="2000" spc="-3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Times New Roman"/>
                <a:cs typeface="Times New Roman"/>
              </a:rPr>
              <a:t>о П</a:t>
            </a:r>
            <a:r>
              <a:rPr dirty="0" sz="2000" spc="1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000" b="1" i="1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dirty="0" sz="2000" spc="-10" b="1" i="1">
                <a:solidFill>
                  <a:srgbClr val="C00000"/>
                </a:solidFill>
                <a:latin typeface="Times New Roman"/>
                <a:cs typeface="Times New Roman"/>
              </a:rPr>
              <a:t>/</a:t>
            </a:r>
            <a:r>
              <a:rPr dirty="0" sz="2000" spc="-45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2000" spc="100" b="1" i="1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dirty="0" sz="2000" spc="5" b="1" i="1">
                <a:solidFill>
                  <a:srgbClr val="C00000"/>
                </a:solidFill>
                <a:latin typeface="Times New Roman"/>
                <a:cs typeface="Times New Roman"/>
              </a:rPr>
              <a:t>/</a:t>
            </a:r>
            <a:r>
              <a:rPr dirty="0" sz="2000" b="1" i="1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dirty="0" sz="2000" spc="-15" b="1" i="1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dirty="0" sz="2000" spc="100" b="1" i="1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dirty="0" sz="2000" spc="110" b="1" i="1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dirty="0" sz="2000" spc="65" b="1" i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8544" y="2075688"/>
            <a:ext cx="3419094" cy="1546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05454" y="2256656"/>
            <a:ext cx="3066415" cy="1140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Конт</a:t>
            </a:r>
            <a:r>
              <a:rPr dirty="0" sz="1600" spc="-20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ол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ир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уем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ы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600" spc="3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опе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600" spc="-1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600" spc="-25" b="1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600" spc="-15" b="1">
                <a:solidFill>
                  <a:srgbClr val="FFFFFF"/>
                </a:solidFill>
                <a:latin typeface="Georgia"/>
                <a:cs typeface="Georgia"/>
              </a:rPr>
              <a:t>ии</a:t>
            </a:r>
            <a:endParaRPr sz="1600">
              <a:latin typeface="Georgia"/>
              <a:cs typeface="Georgia"/>
            </a:endParaRPr>
          </a:p>
          <a:p>
            <a:pPr algn="ctr" marL="635">
              <a:lnSpc>
                <a:spcPts val="1140"/>
              </a:lnSpc>
              <a:spcBef>
                <a:spcPts val="575"/>
              </a:spcBef>
            </a:pP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согл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сно</a:t>
            </a:r>
            <a:r>
              <a:rPr dirty="0" sz="1000" spc="5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ьному</a:t>
            </a:r>
            <a:r>
              <a:rPr dirty="0" sz="1000" spc="4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кону</a:t>
            </a:r>
            <a:endParaRPr sz="1000">
              <a:latin typeface="Georgia"/>
              <a:cs typeface="Georgia"/>
            </a:endParaRPr>
          </a:p>
          <a:p>
            <a:pPr algn="ctr" marL="173990" marR="168910" indent="-635">
              <a:lnSpc>
                <a:spcPts val="1080"/>
              </a:lnSpc>
              <a:spcBef>
                <a:spcPts val="75"/>
              </a:spcBef>
            </a:pP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«О</a:t>
            </a:r>
            <a:r>
              <a:rPr dirty="0" sz="1000" spc="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проти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од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й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тв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3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г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ли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ац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 (отмыв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ю)</a:t>
            </a:r>
            <a:r>
              <a:rPr dirty="0" sz="1000" spc="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доходо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dirty="0" sz="1000" spc="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у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ч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нных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 пр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упным</a:t>
            </a:r>
            <a:r>
              <a:rPr dirty="0" sz="1000" spc="3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пу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м,</a:t>
            </a:r>
            <a:r>
              <a:rPr dirty="0" sz="1000" spc="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нс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ров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ю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рроризм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»</a:t>
            </a:r>
            <a:endParaRPr sz="1000">
              <a:latin typeface="Georgia"/>
              <a:cs typeface="Georgia"/>
            </a:endParaRPr>
          </a:p>
          <a:p>
            <a:pPr algn="ctr" marL="635">
              <a:lnSpc>
                <a:spcPts val="1065"/>
              </a:lnSpc>
            </a:pP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(д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2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dirty="0" sz="10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ьный</a:t>
            </a:r>
            <a:r>
              <a:rPr dirty="0" sz="1000" spc="3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кон</a:t>
            </a:r>
            <a:r>
              <a:rPr dirty="0" sz="1000" spc="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Georgia"/>
                <a:cs typeface="Georgia"/>
              </a:rPr>
              <a:t>№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11</a:t>
            </a:r>
            <a:r>
              <a:rPr dirty="0" sz="1000" spc="-5" b="1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dirty="0" sz="1000" spc="-10" b="1">
                <a:solidFill>
                  <a:srgbClr val="FFFFFF"/>
                </a:solidFill>
                <a:latin typeface="Georgia"/>
                <a:cs typeface="Georgia"/>
              </a:rPr>
              <a:t>ФЗ)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5423" y="3933444"/>
            <a:ext cx="2035302" cy="151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5474" y="4495488"/>
            <a:ext cx="16351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2110" marR="5080" indent="-360045">
              <a:lnSpc>
                <a:spcPts val="13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лки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 недвижимым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иму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твом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6500" y="3934967"/>
            <a:ext cx="2058161" cy="1512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30136" y="4331784"/>
            <a:ext cx="1753870" cy="671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управление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денежн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ым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ми,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нными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иным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иму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твом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нта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73240" y="2092451"/>
            <a:ext cx="2036826" cy="1512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99172" y="2489268"/>
            <a:ext cx="1589405" cy="671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вление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б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нков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кими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или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8495" y="2092451"/>
            <a:ext cx="2049018" cy="1512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4959" y="2324676"/>
            <a:ext cx="1725295" cy="1001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ние 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нежных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для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орг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обе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яте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ьнос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15867" y="4290059"/>
            <a:ext cx="2036826" cy="1512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00653" y="4687765"/>
            <a:ext cx="1671955" cy="671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ние орг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обе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ние их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яте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ьнос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вления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84248" y="2708148"/>
            <a:ext cx="935748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35885" y="2778125"/>
            <a:ext cx="735330" cy="111760"/>
          </a:xfrm>
          <a:custGeom>
            <a:avLst/>
            <a:gdLst/>
            <a:ahLst/>
            <a:cxnLst/>
            <a:rect l="l" t="t" r="r" b="b"/>
            <a:pathLst>
              <a:path w="735330" h="111760">
                <a:moveTo>
                  <a:pt x="95503" y="0"/>
                </a:moveTo>
                <a:lnTo>
                  <a:pt x="90805" y="2794"/>
                </a:lnTo>
                <a:lnTo>
                  <a:pt x="0" y="55752"/>
                </a:lnTo>
                <a:lnTo>
                  <a:pt x="90805" y="108712"/>
                </a:lnTo>
                <a:lnTo>
                  <a:pt x="95503" y="111505"/>
                </a:lnTo>
                <a:lnTo>
                  <a:pt x="101600" y="109982"/>
                </a:lnTo>
                <a:lnTo>
                  <a:pt x="104393" y="105155"/>
                </a:lnTo>
                <a:lnTo>
                  <a:pt x="107187" y="100457"/>
                </a:lnTo>
                <a:lnTo>
                  <a:pt x="105537" y="94361"/>
                </a:lnTo>
                <a:lnTo>
                  <a:pt x="100837" y="91694"/>
                </a:lnTo>
                <a:lnTo>
                  <a:pt x="56206" y="65659"/>
                </a:lnTo>
                <a:lnTo>
                  <a:pt x="19557" y="65659"/>
                </a:lnTo>
                <a:lnTo>
                  <a:pt x="19557" y="45847"/>
                </a:lnTo>
                <a:lnTo>
                  <a:pt x="56206" y="45847"/>
                </a:lnTo>
                <a:lnTo>
                  <a:pt x="100837" y="19812"/>
                </a:lnTo>
                <a:lnTo>
                  <a:pt x="105537" y="17145"/>
                </a:lnTo>
                <a:lnTo>
                  <a:pt x="107187" y="11049"/>
                </a:lnTo>
                <a:lnTo>
                  <a:pt x="104393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735330" h="111760">
                <a:moveTo>
                  <a:pt x="56206" y="45847"/>
                </a:moveTo>
                <a:lnTo>
                  <a:pt x="19557" y="45847"/>
                </a:lnTo>
                <a:lnTo>
                  <a:pt x="19557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7" y="64262"/>
                </a:lnTo>
                <a:lnTo>
                  <a:pt x="24637" y="47244"/>
                </a:lnTo>
                <a:lnTo>
                  <a:pt x="53811" y="47244"/>
                </a:lnTo>
                <a:lnTo>
                  <a:pt x="56206" y="45847"/>
                </a:lnTo>
                <a:close/>
              </a:path>
              <a:path w="735330" h="111760">
                <a:moveTo>
                  <a:pt x="735202" y="45847"/>
                </a:moveTo>
                <a:lnTo>
                  <a:pt x="56206" y="45847"/>
                </a:lnTo>
                <a:lnTo>
                  <a:pt x="39224" y="55752"/>
                </a:lnTo>
                <a:lnTo>
                  <a:pt x="56206" y="65659"/>
                </a:lnTo>
                <a:lnTo>
                  <a:pt x="735202" y="65659"/>
                </a:lnTo>
                <a:lnTo>
                  <a:pt x="735202" y="45847"/>
                </a:lnTo>
                <a:close/>
              </a:path>
              <a:path w="735330" h="111760">
                <a:moveTo>
                  <a:pt x="24637" y="47244"/>
                </a:moveTo>
                <a:lnTo>
                  <a:pt x="24637" y="64262"/>
                </a:lnTo>
                <a:lnTo>
                  <a:pt x="39224" y="55752"/>
                </a:lnTo>
                <a:lnTo>
                  <a:pt x="24637" y="47244"/>
                </a:lnTo>
                <a:close/>
              </a:path>
              <a:path w="735330" h="111760">
                <a:moveTo>
                  <a:pt x="39224" y="55752"/>
                </a:moveTo>
                <a:lnTo>
                  <a:pt x="24637" y="64262"/>
                </a:lnTo>
                <a:lnTo>
                  <a:pt x="53811" y="64262"/>
                </a:lnTo>
                <a:lnTo>
                  <a:pt x="39224" y="55752"/>
                </a:lnTo>
                <a:close/>
              </a:path>
              <a:path w="735330" h="111760">
                <a:moveTo>
                  <a:pt x="53811" y="47244"/>
                </a:moveTo>
                <a:lnTo>
                  <a:pt x="24637" y="47244"/>
                </a:lnTo>
                <a:lnTo>
                  <a:pt x="39224" y="55752"/>
                </a:lnTo>
                <a:lnTo>
                  <a:pt x="53811" y="4724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78452" y="3515867"/>
            <a:ext cx="298678" cy="982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74336" y="3544061"/>
            <a:ext cx="111760" cy="782320"/>
          </a:xfrm>
          <a:custGeom>
            <a:avLst/>
            <a:gdLst/>
            <a:ahLst/>
            <a:cxnLst/>
            <a:rect l="l" t="t" r="r" b="b"/>
            <a:pathLst>
              <a:path w="111760" h="782320">
                <a:moveTo>
                  <a:pt x="11049" y="675132"/>
                </a:moveTo>
                <a:lnTo>
                  <a:pt x="6350" y="677926"/>
                </a:lnTo>
                <a:lnTo>
                  <a:pt x="1524" y="680719"/>
                </a:lnTo>
                <a:lnTo>
                  <a:pt x="0" y="686688"/>
                </a:lnTo>
                <a:lnTo>
                  <a:pt x="2793" y="691514"/>
                </a:lnTo>
                <a:lnTo>
                  <a:pt x="55752" y="782319"/>
                </a:lnTo>
                <a:lnTo>
                  <a:pt x="67233" y="762635"/>
                </a:lnTo>
                <a:lnTo>
                  <a:pt x="45847" y="762635"/>
                </a:lnTo>
                <a:lnTo>
                  <a:pt x="45847" y="726113"/>
                </a:lnTo>
                <a:lnTo>
                  <a:pt x="19812" y="681482"/>
                </a:lnTo>
                <a:lnTo>
                  <a:pt x="17145" y="676782"/>
                </a:lnTo>
                <a:lnTo>
                  <a:pt x="11049" y="675132"/>
                </a:lnTo>
                <a:close/>
              </a:path>
              <a:path w="111760" h="782320">
                <a:moveTo>
                  <a:pt x="45847" y="726113"/>
                </a:moveTo>
                <a:lnTo>
                  <a:pt x="45847" y="762635"/>
                </a:lnTo>
                <a:lnTo>
                  <a:pt x="65659" y="762635"/>
                </a:lnTo>
                <a:lnTo>
                  <a:pt x="65659" y="757682"/>
                </a:lnTo>
                <a:lnTo>
                  <a:pt x="47243" y="757682"/>
                </a:lnTo>
                <a:lnTo>
                  <a:pt x="55752" y="743095"/>
                </a:lnTo>
                <a:lnTo>
                  <a:pt x="45847" y="726113"/>
                </a:lnTo>
                <a:close/>
              </a:path>
              <a:path w="111760" h="782320">
                <a:moveTo>
                  <a:pt x="100457" y="675132"/>
                </a:moveTo>
                <a:lnTo>
                  <a:pt x="94361" y="676782"/>
                </a:lnTo>
                <a:lnTo>
                  <a:pt x="91693" y="681482"/>
                </a:lnTo>
                <a:lnTo>
                  <a:pt x="65659" y="726113"/>
                </a:lnTo>
                <a:lnTo>
                  <a:pt x="65659" y="762635"/>
                </a:lnTo>
                <a:lnTo>
                  <a:pt x="67233" y="762635"/>
                </a:lnTo>
                <a:lnTo>
                  <a:pt x="108712" y="691514"/>
                </a:lnTo>
                <a:lnTo>
                  <a:pt x="111505" y="686688"/>
                </a:lnTo>
                <a:lnTo>
                  <a:pt x="109982" y="680719"/>
                </a:lnTo>
                <a:lnTo>
                  <a:pt x="105155" y="677926"/>
                </a:lnTo>
                <a:lnTo>
                  <a:pt x="100457" y="675132"/>
                </a:lnTo>
                <a:close/>
              </a:path>
              <a:path w="111760" h="782320">
                <a:moveTo>
                  <a:pt x="55752" y="743095"/>
                </a:moveTo>
                <a:lnTo>
                  <a:pt x="47243" y="757682"/>
                </a:lnTo>
                <a:lnTo>
                  <a:pt x="64262" y="757682"/>
                </a:lnTo>
                <a:lnTo>
                  <a:pt x="55752" y="743095"/>
                </a:lnTo>
                <a:close/>
              </a:path>
              <a:path w="111760" h="782320">
                <a:moveTo>
                  <a:pt x="65659" y="726113"/>
                </a:moveTo>
                <a:lnTo>
                  <a:pt x="55752" y="743095"/>
                </a:lnTo>
                <a:lnTo>
                  <a:pt x="64262" y="757682"/>
                </a:lnTo>
                <a:lnTo>
                  <a:pt x="65659" y="757682"/>
                </a:lnTo>
                <a:lnTo>
                  <a:pt x="65659" y="726113"/>
                </a:lnTo>
                <a:close/>
              </a:path>
              <a:path w="111760" h="782320">
                <a:moveTo>
                  <a:pt x="65659" y="0"/>
                </a:moveTo>
                <a:lnTo>
                  <a:pt x="45847" y="0"/>
                </a:lnTo>
                <a:lnTo>
                  <a:pt x="45847" y="726113"/>
                </a:lnTo>
                <a:lnTo>
                  <a:pt x="55752" y="743095"/>
                </a:lnTo>
                <a:lnTo>
                  <a:pt x="65659" y="726113"/>
                </a:lnTo>
                <a:lnTo>
                  <a:pt x="6565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41720" y="2680716"/>
            <a:ext cx="954036" cy="297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95821" y="2750692"/>
            <a:ext cx="754380" cy="111760"/>
          </a:xfrm>
          <a:custGeom>
            <a:avLst/>
            <a:gdLst/>
            <a:ahLst/>
            <a:cxnLst/>
            <a:rect l="l" t="t" r="r" b="b"/>
            <a:pathLst>
              <a:path w="754379" h="111760">
                <a:moveTo>
                  <a:pt x="714647" y="55753"/>
                </a:moveTo>
                <a:lnTo>
                  <a:pt x="653033" y="91694"/>
                </a:lnTo>
                <a:lnTo>
                  <a:pt x="648334" y="94361"/>
                </a:lnTo>
                <a:lnTo>
                  <a:pt x="646683" y="100457"/>
                </a:lnTo>
                <a:lnTo>
                  <a:pt x="649477" y="105156"/>
                </a:lnTo>
                <a:lnTo>
                  <a:pt x="652272" y="109982"/>
                </a:lnTo>
                <a:lnTo>
                  <a:pt x="658241" y="111506"/>
                </a:lnTo>
                <a:lnTo>
                  <a:pt x="736886" y="65659"/>
                </a:lnTo>
                <a:lnTo>
                  <a:pt x="734186" y="65659"/>
                </a:lnTo>
                <a:lnTo>
                  <a:pt x="734186" y="64262"/>
                </a:lnTo>
                <a:lnTo>
                  <a:pt x="729233" y="64262"/>
                </a:lnTo>
                <a:lnTo>
                  <a:pt x="714647" y="55753"/>
                </a:lnTo>
                <a:close/>
              </a:path>
              <a:path w="754379" h="111760">
                <a:moveTo>
                  <a:pt x="697665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697665" y="65659"/>
                </a:lnTo>
                <a:lnTo>
                  <a:pt x="714647" y="55753"/>
                </a:lnTo>
                <a:lnTo>
                  <a:pt x="697665" y="45847"/>
                </a:lnTo>
                <a:close/>
              </a:path>
              <a:path w="754379" h="111760">
                <a:moveTo>
                  <a:pt x="736886" y="45847"/>
                </a:moveTo>
                <a:lnTo>
                  <a:pt x="734186" y="45847"/>
                </a:lnTo>
                <a:lnTo>
                  <a:pt x="734186" y="65659"/>
                </a:lnTo>
                <a:lnTo>
                  <a:pt x="736886" y="65659"/>
                </a:lnTo>
                <a:lnTo>
                  <a:pt x="753872" y="55753"/>
                </a:lnTo>
                <a:lnTo>
                  <a:pt x="736886" y="45847"/>
                </a:lnTo>
                <a:close/>
              </a:path>
              <a:path w="754379" h="111760">
                <a:moveTo>
                  <a:pt x="729233" y="47244"/>
                </a:moveTo>
                <a:lnTo>
                  <a:pt x="714647" y="55753"/>
                </a:lnTo>
                <a:lnTo>
                  <a:pt x="729233" y="64262"/>
                </a:lnTo>
                <a:lnTo>
                  <a:pt x="729233" y="47244"/>
                </a:lnTo>
                <a:close/>
              </a:path>
              <a:path w="754379" h="111760">
                <a:moveTo>
                  <a:pt x="734186" y="47244"/>
                </a:moveTo>
                <a:lnTo>
                  <a:pt x="729233" y="47244"/>
                </a:lnTo>
                <a:lnTo>
                  <a:pt x="729233" y="64262"/>
                </a:lnTo>
                <a:lnTo>
                  <a:pt x="734186" y="64262"/>
                </a:lnTo>
                <a:lnTo>
                  <a:pt x="734186" y="47244"/>
                </a:lnTo>
                <a:close/>
              </a:path>
              <a:path w="754379" h="111760">
                <a:moveTo>
                  <a:pt x="658241" y="0"/>
                </a:moveTo>
                <a:lnTo>
                  <a:pt x="652272" y="1524"/>
                </a:lnTo>
                <a:lnTo>
                  <a:pt x="649477" y="6350"/>
                </a:lnTo>
                <a:lnTo>
                  <a:pt x="646683" y="11049"/>
                </a:lnTo>
                <a:lnTo>
                  <a:pt x="648334" y="17145"/>
                </a:lnTo>
                <a:lnTo>
                  <a:pt x="653033" y="19812"/>
                </a:lnTo>
                <a:lnTo>
                  <a:pt x="714647" y="55753"/>
                </a:lnTo>
                <a:lnTo>
                  <a:pt x="729233" y="47244"/>
                </a:lnTo>
                <a:lnTo>
                  <a:pt x="734186" y="47244"/>
                </a:lnTo>
                <a:lnTo>
                  <a:pt x="734186" y="45847"/>
                </a:lnTo>
                <a:lnTo>
                  <a:pt x="736886" y="45847"/>
                </a:lnTo>
                <a:lnTo>
                  <a:pt x="658241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43955" y="3491458"/>
            <a:ext cx="836676" cy="7056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98058" y="3519551"/>
            <a:ext cx="635635" cy="505459"/>
          </a:xfrm>
          <a:custGeom>
            <a:avLst/>
            <a:gdLst/>
            <a:ahLst/>
            <a:cxnLst/>
            <a:rect l="l" t="t" r="r" b="b"/>
            <a:pathLst>
              <a:path w="635635" h="505460">
                <a:moveTo>
                  <a:pt x="528446" y="470154"/>
                </a:moveTo>
                <a:lnTo>
                  <a:pt x="523366" y="473837"/>
                </a:lnTo>
                <a:lnTo>
                  <a:pt x="521842" y="484759"/>
                </a:lnTo>
                <a:lnTo>
                  <a:pt x="525652" y="489712"/>
                </a:lnTo>
                <a:lnTo>
                  <a:pt x="635253" y="505332"/>
                </a:lnTo>
                <a:lnTo>
                  <a:pt x="633509" y="500888"/>
                </a:lnTo>
                <a:lnTo>
                  <a:pt x="613663" y="500888"/>
                </a:lnTo>
                <a:lnTo>
                  <a:pt x="584873" y="478115"/>
                </a:lnTo>
                <a:lnTo>
                  <a:pt x="528446" y="470154"/>
                </a:lnTo>
                <a:close/>
              </a:path>
              <a:path w="635635" h="505460">
                <a:moveTo>
                  <a:pt x="584873" y="478115"/>
                </a:moveTo>
                <a:lnTo>
                  <a:pt x="613663" y="500888"/>
                </a:lnTo>
                <a:lnTo>
                  <a:pt x="616969" y="496697"/>
                </a:lnTo>
                <a:lnTo>
                  <a:pt x="610615" y="496697"/>
                </a:lnTo>
                <a:lnTo>
                  <a:pt x="604403" y="480871"/>
                </a:lnTo>
                <a:lnTo>
                  <a:pt x="584873" y="478115"/>
                </a:lnTo>
                <a:close/>
              </a:path>
              <a:path w="635635" h="505460">
                <a:moveTo>
                  <a:pt x="589026" y="399796"/>
                </a:moveTo>
                <a:lnTo>
                  <a:pt x="583945" y="401700"/>
                </a:lnTo>
                <a:lnTo>
                  <a:pt x="578865" y="403732"/>
                </a:lnTo>
                <a:lnTo>
                  <a:pt x="576326" y="409448"/>
                </a:lnTo>
                <a:lnTo>
                  <a:pt x="578357" y="414528"/>
                </a:lnTo>
                <a:lnTo>
                  <a:pt x="597193" y="462505"/>
                </a:lnTo>
                <a:lnTo>
                  <a:pt x="625982" y="485267"/>
                </a:lnTo>
                <a:lnTo>
                  <a:pt x="613663" y="500888"/>
                </a:lnTo>
                <a:lnTo>
                  <a:pt x="633509" y="500888"/>
                </a:lnTo>
                <a:lnTo>
                  <a:pt x="596772" y="407288"/>
                </a:lnTo>
                <a:lnTo>
                  <a:pt x="594867" y="402209"/>
                </a:lnTo>
                <a:lnTo>
                  <a:pt x="589026" y="399796"/>
                </a:lnTo>
                <a:close/>
              </a:path>
              <a:path w="635635" h="505460">
                <a:moveTo>
                  <a:pt x="604403" y="480871"/>
                </a:moveTo>
                <a:lnTo>
                  <a:pt x="610615" y="496697"/>
                </a:lnTo>
                <a:lnTo>
                  <a:pt x="621156" y="483235"/>
                </a:lnTo>
                <a:lnTo>
                  <a:pt x="604403" y="480871"/>
                </a:lnTo>
                <a:close/>
              </a:path>
              <a:path w="635635" h="505460">
                <a:moveTo>
                  <a:pt x="597193" y="462505"/>
                </a:moveTo>
                <a:lnTo>
                  <a:pt x="604403" y="480871"/>
                </a:lnTo>
                <a:lnTo>
                  <a:pt x="621156" y="483235"/>
                </a:lnTo>
                <a:lnTo>
                  <a:pt x="610615" y="496697"/>
                </a:lnTo>
                <a:lnTo>
                  <a:pt x="616969" y="496697"/>
                </a:lnTo>
                <a:lnTo>
                  <a:pt x="625982" y="485267"/>
                </a:lnTo>
                <a:lnTo>
                  <a:pt x="597193" y="462505"/>
                </a:lnTo>
                <a:close/>
              </a:path>
              <a:path w="635635" h="505460">
                <a:moveTo>
                  <a:pt x="12191" y="0"/>
                </a:moveTo>
                <a:lnTo>
                  <a:pt x="0" y="15494"/>
                </a:lnTo>
                <a:lnTo>
                  <a:pt x="584873" y="478115"/>
                </a:lnTo>
                <a:lnTo>
                  <a:pt x="604403" y="480871"/>
                </a:lnTo>
                <a:lnTo>
                  <a:pt x="597193" y="462505"/>
                </a:lnTo>
                <a:lnTo>
                  <a:pt x="12191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90216" y="3515842"/>
            <a:ext cx="835164" cy="7056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41854" y="3543934"/>
            <a:ext cx="635635" cy="505459"/>
          </a:xfrm>
          <a:custGeom>
            <a:avLst/>
            <a:gdLst/>
            <a:ahLst/>
            <a:cxnLst/>
            <a:rect l="l" t="t" r="r" b="b"/>
            <a:pathLst>
              <a:path w="635635" h="505460">
                <a:moveTo>
                  <a:pt x="46100" y="399795"/>
                </a:moveTo>
                <a:lnTo>
                  <a:pt x="40385" y="402208"/>
                </a:lnTo>
                <a:lnTo>
                  <a:pt x="38353" y="407288"/>
                </a:lnTo>
                <a:lnTo>
                  <a:pt x="0" y="505332"/>
                </a:lnTo>
                <a:lnTo>
                  <a:pt x="31151" y="500888"/>
                </a:lnTo>
                <a:lnTo>
                  <a:pt x="21589" y="500888"/>
                </a:lnTo>
                <a:lnTo>
                  <a:pt x="9270" y="485266"/>
                </a:lnTo>
                <a:lnTo>
                  <a:pt x="37987" y="462559"/>
                </a:lnTo>
                <a:lnTo>
                  <a:pt x="56768" y="414527"/>
                </a:lnTo>
                <a:lnTo>
                  <a:pt x="58800" y="409447"/>
                </a:lnTo>
                <a:lnTo>
                  <a:pt x="56260" y="403732"/>
                </a:lnTo>
                <a:lnTo>
                  <a:pt x="51181" y="401700"/>
                </a:lnTo>
                <a:lnTo>
                  <a:pt x="46100" y="399795"/>
                </a:lnTo>
                <a:close/>
              </a:path>
              <a:path w="635635" h="505460">
                <a:moveTo>
                  <a:pt x="37987" y="462559"/>
                </a:moveTo>
                <a:lnTo>
                  <a:pt x="9270" y="485266"/>
                </a:lnTo>
                <a:lnTo>
                  <a:pt x="21589" y="500888"/>
                </a:lnTo>
                <a:lnTo>
                  <a:pt x="26888" y="496696"/>
                </a:lnTo>
                <a:lnTo>
                  <a:pt x="24637" y="496696"/>
                </a:lnTo>
                <a:lnTo>
                  <a:pt x="13969" y="483234"/>
                </a:lnTo>
                <a:lnTo>
                  <a:pt x="30831" y="480859"/>
                </a:lnTo>
                <a:lnTo>
                  <a:pt x="37987" y="462559"/>
                </a:lnTo>
                <a:close/>
              </a:path>
              <a:path w="635635" h="505460">
                <a:moveTo>
                  <a:pt x="106806" y="470153"/>
                </a:moveTo>
                <a:lnTo>
                  <a:pt x="50396" y="478102"/>
                </a:lnTo>
                <a:lnTo>
                  <a:pt x="21589" y="500888"/>
                </a:lnTo>
                <a:lnTo>
                  <a:pt x="31151" y="500888"/>
                </a:lnTo>
                <a:lnTo>
                  <a:pt x="109473" y="489712"/>
                </a:lnTo>
                <a:lnTo>
                  <a:pt x="113283" y="484758"/>
                </a:lnTo>
                <a:lnTo>
                  <a:pt x="111759" y="473837"/>
                </a:lnTo>
                <a:lnTo>
                  <a:pt x="106806" y="470153"/>
                </a:lnTo>
                <a:close/>
              </a:path>
              <a:path w="635635" h="505460">
                <a:moveTo>
                  <a:pt x="30831" y="480859"/>
                </a:moveTo>
                <a:lnTo>
                  <a:pt x="13969" y="483234"/>
                </a:lnTo>
                <a:lnTo>
                  <a:pt x="24637" y="496696"/>
                </a:lnTo>
                <a:lnTo>
                  <a:pt x="30831" y="480859"/>
                </a:lnTo>
                <a:close/>
              </a:path>
              <a:path w="635635" h="505460">
                <a:moveTo>
                  <a:pt x="50396" y="478102"/>
                </a:moveTo>
                <a:lnTo>
                  <a:pt x="30831" y="480859"/>
                </a:lnTo>
                <a:lnTo>
                  <a:pt x="24637" y="496696"/>
                </a:lnTo>
                <a:lnTo>
                  <a:pt x="26888" y="496696"/>
                </a:lnTo>
                <a:lnTo>
                  <a:pt x="50396" y="478102"/>
                </a:lnTo>
                <a:close/>
              </a:path>
              <a:path w="635635" h="505460">
                <a:moveTo>
                  <a:pt x="622934" y="0"/>
                </a:moveTo>
                <a:lnTo>
                  <a:pt x="37987" y="462559"/>
                </a:lnTo>
                <a:lnTo>
                  <a:pt x="30831" y="480859"/>
                </a:lnTo>
                <a:lnTo>
                  <a:pt x="50396" y="478102"/>
                </a:lnTo>
                <a:lnTo>
                  <a:pt x="635254" y="15493"/>
                </a:lnTo>
                <a:lnTo>
                  <a:pt x="622934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776605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Обяз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н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ости</a:t>
            </a:r>
            <a:r>
              <a:rPr dirty="0" spc="-2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лиц,</a:t>
            </a:r>
          </a:p>
          <a:p>
            <a:pPr algn="ctr" marL="776605">
              <a:lnSpc>
                <a:spcPts val="2385"/>
              </a:lnSpc>
            </a:pPr>
            <a:r>
              <a:rPr dirty="0" i="0">
                <a:latin typeface="Georgia"/>
                <a:cs typeface="Georgia"/>
              </a:rPr>
              <a:t>ок</a:t>
            </a:r>
            <a:r>
              <a:rPr dirty="0" spc="-15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зы</a:t>
            </a:r>
            <a:r>
              <a:rPr dirty="0" spc="-10" i="0">
                <a:latin typeface="Georgia"/>
                <a:cs typeface="Georgia"/>
              </a:rPr>
              <a:t>ваю</a:t>
            </a:r>
            <a:r>
              <a:rPr dirty="0" i="0">
                <a:latin typeface="Georgia"/>
                <a:cs typeface="Georgia"/>
              </a:rPr>
              <a:t>щих</a:t>
            </a:r>
            <a:r>
              <a:rPr dirty="0" spc="-1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бу</a:t>
            </a:r>
            <a:r>
              <a:rPr dirty="0" spc="-10" i="0">
                <a:latin typeface="Georgia"/>
                <a:cs typeface="Georgia"/>
              </a:rPr>
              <a:t>х</a:t>
            </a:r>
            <a:r>
              <a:rPr dirty="0" i="0">
                <a:latin typeface="Georgia"/>
                <a:cs typeface="Georgia"/>
              </a:rPr>
              <a:t>г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лт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рские</a:t>
            </a:r>
            <a:r>
              <a:rPr dirty="0" spc="-4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услуги,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1954" y="778468"/>
            <a:ext cx="65779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5"/>
              </a:lnSpc>
            </a:pP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при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су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щ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ствлении</a:t>
            </a:r>
            <a:r>
              <a:rPr dirty="0" sz="2000" spc="-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нт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р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оли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р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уе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м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ы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х</a:t>
            </a:r>
            <a:r>
              <a:rPr dirty="0" sz="200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опер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ций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59" y="1633715"/>
            <a:ext cx="4235958" cy="904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359" y="3546335"/>
            <a:ext cx="4237482" cy="904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3359" y="4517123"/>
            <a:ext cx="4235958" cy="904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3359" y="5472684"/>
            <a:ext cx="4235958" cy="9045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52771" y="2997695"/>
            <a:ext cx="4235958" cy="9045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52771" y="4908803"/>
            <a:ext cx="4235958" cy="9045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52771" y="2052815"/>
            <a:ext cx="4235958" cy="9045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52771" y="3939527"/>
            <a:ext cx="4235958" cy="9045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3359" y="2593835"/>
            <a:ext cx="4235958" cy="904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2320" y="1808675"/>
            <a:ext cx="7785734" cy="4182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7310" marR="3945254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Иденти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иров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вит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 (или)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выгодопр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обр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2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не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рных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льц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endParaRPr sz="1200">
              <a:latin typeface="Georgia"/>
              <a:cs typeface="Georgia"/>
            </a:endParaRPr>
          </a:p>
          <a:p>
            <a:pPr algn="ctr" marL="5005070" marR="5080">
              <a:lnSpc>
                <a:spcPts val="1300"/>
              </a:lnSpc>
              <a:spcBef>
                <a:spcPts val="55"/>
              </a:spcBef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овыв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 внут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нний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контроль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в 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лях ПО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ФРОМУ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R="3876675">
              <a:lnSpc>
                <a:spcPts val="137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олн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льн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endParaRPr sz="1200">
              <a:latin typeface="Georgia"/>
              <a:cs typeface="Georgia"/>
            </a:endParaRPr>
          </a:p>
          <a:p>
            <a:pPr algn="ctr" marR="3873500">
              <a:lnSpc>
                <a:spcPts val="137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 клиенте</a:t>
            </a:r>
            <a:endParaRPr sz="1200">
              <a:latin typeface="Georgia"/>
              <a:cs typeface="Georgia"/>
            </a:endParaRPr>
          </a:p>
          <a:p>
            <a:pPr algn="ctr" marL="5093970" marR="93345">
              <a:lnSpc>
                <a:spcPts val="1300"/>
              </a:lnSpc>
              <a:spcBef>
                <a:spcPts val="605"/>
              </a:spcBef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Ос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твлять</a:t>
            </a:r>
            <a:r>
              <a:rPr dirty="0" sz="12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внутр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нний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онтроль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в 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лях ПО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/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ФРОМУ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L="12065" marR="389191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Применять 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ры по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жив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нию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(блок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рованию)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денежн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средств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иного 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endParaRPr sz="1200">
              <a:latin typeface="Georgia"/>
              <a:cs typeface="Georgia"/>
            </a:endParaRPr>
          </a:p>
          <a:p>
            <a:pPr marL="518795" indent="4907280">
              <a:lnSpc>
                <a:spcPct val="100000"/>
              </a:lnSpc>
              <a:spcBef>
                <a:spcPts val="980"/>
              </a:spcBef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Фик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иров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500">
              <a:latin typeface="Times New Roman"/>
              <a:cs typeface="Times New Roman"/>
            </a:endParaRPr>
          </a:p>
          <a:p>
            <a:pPr algn="ctr" marR="3874770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ыявлять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чных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должностных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лиц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400">
              <a:latin typeface="Times New Roman"/>
              <a:cs typeface="Times New Roman"/>
            </a:endParaRPr>
          </a:p>
          <a:p>
            <a:pPr marL="798830" indent="4789805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Хр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нить ин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R="387604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Уведомлять Ро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инмонитор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нг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0758" y="3326129"/>
            <a:ext cx="0" cy="358140"/>
          </a:xfrm>
          <a:custGeom>
            <a:avLst/>
            <a:gdLst/>
            <a:ahLst/>
            <a:cxnLst/>
            <a:rect l="l" t="t" r="r" b="b"/>
            <a:pathLst>
              <a:path w="0" h="358139">
                <a:moveTo>
                  <a:pt x="0" y="35814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0555" y="3432086"/>
            <a:ext cx="6310884" cy="336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3802" y="3460241"/>
            <a:ext cx="6189345" cy="224154"/>
          </a:xfrm>
          <a:custGeom>
            <a:avLst/>
            <a:gdLst/>
            <a:ahLst/>
            <a:cxnLst/>
            <a:rect l="l" t="t" r="r" b="b"/>
            <a:pathLst>
              <a:path w="6189345" h="224154">
                <a:moveTo>
                  <a:pt x="0" y="0"/>
                </a:moveTo>
                <a:lnTo>
                  <a:pt x="311" y="40922"/>
                </a:lnTo>
                <a:lnTo>
                  <a:pt x="1209" y="79389"/>
                </a:lnTo>
                <a:lnTo>
                  <a:pt x="3531" y="131028"/>
                </a:lnTo>
                <a:lnTo>
                  <a:pt x="6857" y="173394"/>
                </a:lnTo>
                <a:lnTo>
                  <a:pt x="12525" y="211572"/>
                </a:lnTo>
                <a:lnTo>
                  <a:pt x="6170295" y="224028"/>
                </a:lnTo>
                <a:lnTo>
                  <a:pt x="6172019" y="223081"/>
                </a:lnTo>
                <a:lnTo>
                  <a:pt x="6181204" y="181717"/>
                </a:lnTo>
                <a:lnTo>
                  <a:pt x="6184737" y="141842"/>
                </a:lnTo>
                <a:lnTo>
                  <a:pt x="6187311" y="92170"/>
                </a:lnTo>
                <a:lnTo>
                  <a:pt x="6188737" y="34947"/>
                </a:lnTo>
                <a:lnTo>
                  <a:pt x="6188924" y="14584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12747" y="4341876"/>
            <a:ext cx="6310883" cy="333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5994" y="4379214"/>
            <a:ext cx="6189345" cy="222885"/>
          </a:xfrm>
          <a:custGeom>
            <a:avLst/>
            <a:gdLst/>
            <a:ahLst/>
            <a:cxnLst/>
            <a:rect l="l" t="t" r="r" b="b"/>
            <a:pathLst>
              <a:path w="6189345" h="222885">
                <a:moveTo>
                  <a:pt x="0" y="222504"/>
                </a:moveTo>
                <a:lnTo>
                  <a:pt x="311" y="181567"/>
                </a:lnTo>
                <a:lnTo>
                  <a:pt x="1208" y="143118"/>
                </a:lnTo>
                <a:lnTo>
                  <a:pt x="3533" y="91581"/>
                </a:lnTo>
                <a:lnTo>
                  <a:pt x="6867" y="49428"/>
                </a:lnTo>
                <a:lnTo>
                  <a:pt x="12561" y="11747"/>
                </a:lnTo>
                <a:lnTo>
                  <a:pt x="6170422" y="0"/>
                </a:lnTo>
                <a:lnTo>
                  <a:pt x="6172156" y="952"/>
                </a:lnTo>
                <a:lnTo>
                  <a:pt x="6181350" y="42544"/>
                </a:lnTo>
                <a:lnTo>
                  <a:pt x="6184858" y="82619"/>
                </a:lnTo>
                <a:lnTo>
                  <a:pt x="6187392" y="132516"/>
                </a:lnTo>
                <a:lnTo>
                  <a:pt x="6188768" y="189965"/>
                </a:lnTo>
                <a:lnTo>
                  <a:pt x="6188937" y="210400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66665" y="5334380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0" y="536829"/>
                </a:moveTo>
                <a:lnTo>
                  <a:pt x="0" y="268414"/>
                </a:lnTo>
                <a:lnTo>
                  <a:pt x="3093212" y="268414"/>
                </a:lnTo>
                <a:lnTo>
                  <a:pt x="3093212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5994" y="5334380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3093211" y="536829"/>
                </a:moveTo>
                <a:lnTo>
                  <a:pt x="3093211" y="268414"/>
                </a:lnTo>
                <a:lnTo>
                  <a:pt x="0" y="268414"/>
                </a:lnTo>
                <a:lnTo>
                  <a:pt x="0" y="0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91" rIns="0" bIns="0" rtlCol="0" vert="horz">
            <a:spAutoFit/>
          </a:bodyPr>
          <a:lstStyle/>
          <a:p>
            <a:pPr marL="1683385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И</a:t>
            </a:r>
            <a:r>
              <a:rPr dirty="0" spc="5" i="0">
                <a:latin typeface="Georgia"/>
                <a:cs typeface="Georgia"/>
              </a:rPr>
              <a:t>д</a:t>
            </a:r>
            <a:r>
              <a:rPr dirty="0" i="0">
                <a:latin typeface="Georgia"/>
                <a:cs typeface="Georgia"/>
              </a:rPr>
              <a:t>ент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фи</a:t>
            </a:r>
            <a:r>
              <a:rPr dirty="0" spc="-10" i="0">
                <a:latin typeface="Georgia"/>
                <a:cs typeface="Georgia"/>
              </a:rPr>
              <a:t>к</a:t>
            </a:r>
            <a:r>
              <a:rPr dirty="0" i="0">
                <a:latin typeface="Georgia"/>
                <a:cs typeface="Georgia"/>
              </a:rPr>
              <a:t>ац</a:t>
            </a:r>
            <a:r>
              <a:rPr dirty="0" spc="-10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я</a:t>
            </a:r>
            <a:r>
              <a:rPr dirty="0" spc="-5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кл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нта</a:t>
            </a:r>
          </a:p>
        </p:txBody>
      </p:sp>
      <p:sp>
        <p:nvSpPr>
          <p:cNvPr id="10" name="object 10"/>
          <p:cNvSpPr/>
          <p:nvPr/>
        </p:nvSpPr>
        <p:spPr>
          <a:xfrm>
            <a:off x="4562094" y="2253233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0" y="0"/>
                </a:moveTo>
                <a:lnTo>
                  <a:pt x="0" y="268477"/>
                </a:lnTo>
                <a:lnTo>
                  <a:pt x="3093211" y="268477"/>
                </a:lnTo>
                <a:lnTo>
                  <a:pt x="3093211" y="536828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62094" y="2253233"/>
            <a:ext cx="0" cy="537210"/>
          </a:xfrm>
          <a:custGeom>
            <a:avLst/>
            <a:gdLst/>
            <a:ahLst/>
            <a:cxnLst/>
            <a:rect l="l" t="t" r="r" b="b"/>
            <a:pathLst>
              <a:path w="0" h="537210">
                <a:moveTo>
                  <a:pt x="0" y="0"/>
                </a:moveTo>
                <a:lnTo>
                  <a:pt x="0" y="536828"/>
                </a:lnTo>
              </a:path>
            </a:pathLst>
          </a:custGeom>
          <a:ln w="19812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1422" y="2253233"/>
            <a:ext cx="3093720" cy="537210"/>
          </a:xfrm>
          <a:custGeom>
            <a:avLst/>
            <a:gdLst/>
            <a:ahLst/>
            <a:cxnLst/>
            <a:rect l="l" t="t" r="r" b="b"/>
            <a:pathLst>
              <a:path w="3093720" h="537210">
                <a:moveTo>
                  <a:pt x="3093212" y="0"/>
                </a:moveTo>
                <a:lnTo>
                  <a:pt x="3093212" y="268477"/>
                </a:lnTo>
                <a:lnTo>
                  <a:pt x="0" y="268477"/>
                </a:lnTo>
                <a:lnTo>
                  <a:pt x="0" y="536828"/>
                </a:lnTo>
              </a:path>
            </a:pathLst>
          </a:custGeom>
          <a:ln w="19811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37004" y="1566659"/>
            <a:ext cx="5264658" cy="898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24861" y="1718572"/>
            <a:ext cx="4489450" cy="54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6839">
              <a:lnSpc>
                <a:spcPts val="1400"/>
              </a:lnSpc>
            </a:pP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Кл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300" spc="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dirty="0" sz="1300" spc="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л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на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х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одящееся</a:t>
            </a:r>
            <a:r>
              <a:rPr dirty="0" sz="13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на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б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луж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ван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 от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м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ни</a:t>
            </a:r>
            <a:r>
              <a:rPr dirty="0" sz="1300" spc="1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ли</a:t>
            </a:r>
            <a:r>
              <a:rPr dirty="0" sz="1300" spc="1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ука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з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нию</a:t>
            </a:r>
            <a:r>
              <a:rPr dirty="0" sz="1300" spc="2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кот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рого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оверш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ют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я</a:t>
            </a:r>
            <a:endParaRPr sz="1300">
              <a:latin typeface="Georgia"/>
              <a:cs typeface="Georgia"/>
            </a:endParaRPr>
          </a:p>
          <a:p>
            <a:pPr marL="1024255">
              <a:lnSpc>
                <a:spcPts val="1385"/>
              </a:lnSpc>
            </a:pP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ко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тролируемые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ерац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03492" y="2584691"/>
            <a:ext cx="2129790" cy="1003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746240" y="2789190"/>
            <a:ext cx="1812289" cy="547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410"/>
              </a:lnSpc>
            </a:pP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стр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нная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структура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ез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 юри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ического</a:t>
            </a:r>
            <a:r>
              <a:rPr dirty="0" sz="13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лица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4527" y="2584691"/>
            <a:ext cx="2094738" cy="1003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1608" y="2967998"/>
            <a:ext cx="136271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чес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ое</a:t>
            </a:r>
            <a:r>
              <a:rPr dirty="0" sz="13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лицо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21964" y="2584691"/>
            <a:ext cx="2094738" cy="10035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31716" y="2967998"/>
            <a:ext cx="14763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юри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ическое</a:t>
            </a:r>
            <a:r>
              <a:rPr dirty="0" sz="13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лицо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2795" y="4489703"/>
            <a:ext cx="4263390" cy="10172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50265" y="4702310"/>
            <a:ext cx="3710304" cy="547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ct val="90100"/>
              </a:lnSpc>
            </a:pP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уст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новлению</a:t>
            </a:r>
            <a:r>
              <a:rPr dirty="0" sz="13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све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ений</a:t>
            </a:r>
            <a:r>
              <a:rPr dirty="0" sz="13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иент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х,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их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 пре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ст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вит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лях</a:t>
            </a:r>
            <a:r>
              <a:rPr dirty="0" sz="13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(или)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выго</a:t>
            </a:r>
            <a:r>
              <a:rPr dirty="0" sz="1300" spc="-2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рио</a:t>
            </a:r>
            <a:r>
              <a:rPr dirty="0" sz="1300" spc="-2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рет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тел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х,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ене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ици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рных</a:t>
            </a:r>
            <a:r>
              <a:rPr dirty="0" sz="13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вла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ельц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02479" y="4489703"/>
            <a:ext cx="4269485" cy="1017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763515" y="4613283"/>
            <a:ext cx="3941445" cy="72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ts val="1400"/>
              </a:lnSpc>
            </a:pP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тверж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ению</a:t>
            </a:r>
            <a:r>
              <a:rPr dirty="0" sz="13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ост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верности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э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тих</a:t>
            </a:r>
            <a:r>
              <a:rPr dirty="0" sz="13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све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ений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 исп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нием</a:t>
            </a:r>
            <a:r>
              <a:rPr dirty="0" sz="13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ори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иналов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окументов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или)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 на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леж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3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верен</a:t>
            </a:r>
            <a:r>
              <a:rPr dirty="0" sz="13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коп</a:t>
            </a:r>
            <a:r>
              <a:rPr dirty="0" sz="130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или)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 гос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уда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рственных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3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иных</a:t>
            </a:r>
            <a:r>
              <a:rPr dirty="0" sz="13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инф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рм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ци</a:t>
            </a:r>
            <a:r>
              <a:rPr dirty="0" sz="130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3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536C79"/>
                </a:solidFill>
                <a:latin typeface="Georgia"/>
                <a:cs typeface="Georgia"/>
              </a:rPr>
              <a:t>систем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37004" y="5686044"/>
            <a:ext cx="5264658" cy="7018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12314" y="5919986"/>
            <a:ext cx="412115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ф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dirty="0" sz="1300" spc="-20" b="1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ция</a:t>
            </a:r>
            <a:r>
              <a:rPr dirty="0" sz="1300" spc="5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овок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уп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dirty="0" sz="1300" spc="-15" b="1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ть</a:t>
            </a:r>
            <a:r>
              <a:rPr dirty="0" sz="1300" spc="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мер</a:t>
            </a:r>
            <a:r>
              <a:rPr dirty="0" sz="1300" spc="-5" b="1">
                <a:solidFill>
                  <a:srgbClr val="FFFFFF"/>
                </a:solidFill>
                <a:latin typeface="Georgia"/>
                <a:cs typeface="Georgia"/>
              </a:rPr>
              <a:t>оп</a:t>
            </a:r>
            <a:r>
              <a:rPr dirty="0" sz="1300" spc="-10" b="1">
                <a:solidFill>
                  <a:srgbClr val="FFFFFF"/>
                </a:solidFill>
                <a:latin typeface="Georgia"/>
                <a:cs typeface="Georgia"/>
              </a:rPr>
              <a:t>риятий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64152" y="3680447"/>
            <a:ext cx="549427" cy="7079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477" rIns="0" bIns="0" rtlCol="0" vert="horz">
            <a:spAutoFit/>
          </a:bodyPr>
          <a:lstStyle/>
          <a:p>
            <a:pPr algn="ctr" marL="408940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С</a:t>
            </a:r>
            <a:r>
              <a:rPr dirty="0" spc="-10" i="0">
                <a:latin typeface="Georgia"/>
                <a:cs typeface="Georgia"/>
              </a:rPr>
              <a:t>ве</a:t>
            </a:r>
            <a:r>
              <a:rPr dirty="0" i="0">
                <a:latin typeface="Georgia"/>
                <a:cs typeface="Georgia"/>
              </a:rPr>
              <a:t>дения</a:t>
            </a:r>
            <a:r>
              <a:rPr dirty="0" spc="-2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о к</a:t>
            </a:r>
            <a:r>
              <a:rPr dirty="0" spc="5" i="0">
                <a:latin typeface="Georgia"/>
                <a:cs typeface="Georgia"/>
              </a:rPr>
              <a:t>л</a:t>
            </a:r>
            <a:r>
              <a:rPr dirty="0" i="0">
                <a:latin typeface="Georgia"/>
                <a:cs typeface="Georgia"/>
              </a:rPr>
              <a:t>иенте</a:t>
            </a:r>
            <a:r>
              <a:rPr dirty="0" spc="-3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- </a:t>
            </a:r>
            <a:r>
              <a:rPr dirty="0" i="0">
                <a:latin typeface="Georgia"/>
                <a:cs typeface="Georgia"/>
              </a:rPr>
              <a:t>физич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ском</a:t>
            </a:r>
            <a:r>
              <a:rPr dirty="0" spc="-1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лиц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,</a:t>
            </a:r>
          </a:p>
          <a:p>
            <a:pPr algn="ctr" marL="410209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уст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на</a:t>
            </a:r>
            <a:r>
              <a:rPr dirty="0" spc="-10" i="0">
                <a:latin typeface="Georgia"/>
                <a:cs typeface="Georgia"/>
              </a:rPr>
              <a:t>в</a:t>
            </a:r>
            <a:r>
              <a:rPr dirty="0" i="0">
                <a:latin typeface="Georgia"/>
                <a:cs typeface="Georgia"/>
              </a:rPr>
              <a:t>лив</a:t>
            </a:r>
            <a:r>
              <a:rPr dirty="0" spc="-10" i="0">
                <a:latin typeface="Georgia"/>
                <a:cs typeface="Georgia"/>
              </a:rPr>
              <a:t>ае</a:t>
            </a:r>
            <a:r>
              <a:rPr dirty="0" i="0">
                <a:latin typeface="Georgia"/>
                <a:cs typeface="Georgia"/>
              </a:rPr>
              <a:t>м</a:t>
            </a:r>
            <a:r>
              <a:rPr dirty="0" spc="-15" i="0">
                <a:latin typeface="Georgia"/>
                <a:cs typeface="Georgia"/>
              </a:rPr>
              <a:t>ы</a:t>
            </a:r>
            <a:r>
              <a:rPr dirty="0" i="0">
                <a:latin typeface="Georgia"/>
                <a:cs typeface="Georgia"/>
              </a:rPr>
              <a:t>е</a:t>
            </a:r>
            <a:r>
              <a:rPr dirty="0" spc="-4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при</a:t>
            </a:r>
            <a:r>
              <a:rPr dirty="0" spc="-1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иденти</a:t>
            </a:r>
            <a:r>
              <a:rPr dirty="0" spc="-10" i="0">
                <a:latin typeface="Georgia"/>
                <a:cs typeface="Georgia"/>
              </a:rPr>
              <a:t>ф</a:t>
            </a:r>
            <a:r>
              <a:rPr dirty="0" i="0">
                <a:latin typeface="Georgia"/>
                <a:cs typeface="Georgia"/>
              </a:rPr>
              <a:t>ик</a:t>
            </a:r>
            <a:r>
              <a:rPr dirty="0" spc="-10" i="0">
                <a:latin typeface="Georgia"/>
                <a:cs typeface="Georgia"/>
              </a:rPr>
              <a:t>а</a:t>
            </a:r>
            <a:r>
              <a:rPr dirty="0" i="0">
                <a:latin typeface="Georgia"/>
                <a:cs typeface="Georgia"/>
              </a:rPr>
              <a:t>ц</a:t>
            </a:r>
            <a:r>
              <a:rPr dirty="0" spc="-20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и</a:t>
            </a:r>
          </a:p>
        </p:txBody>
      </p:sp>
      <p:sp>
        <p:nvSpPr>
          <p:cNvPr id="3" name="object 3"/>
          <p:cNvSpPr/>
          <p:nvPr/>
        </p:nvSpPr>
        <p:spPr>
          <a:xfrm>
            <a:off x="486155" y="1461503"/>
            <a:ext cx="3597402" cy="1194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2494" y="1945835"/>
            <a:ext cx="17468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Фамил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я,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имя,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отч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тво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155" y="2676144"/>
            <a:ext cx="3597402" cy="1194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22452" y="3078421"/>
            <a:ext cx="292671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7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кви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иты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докум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ряю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го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37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6155" y="3901427"/>
            <a:ext cx="3597402" cy="1195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28597" y="4387283"/>
            <a:ext cx="11137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Да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рождения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9971" y="2676144"/>
            <a:ext cx="3597402" cy="1194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58765" y="3078421"/>
            <a:ext cx="311277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7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Адрес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та жител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(регистрации)</a:t>
            </a:r>
            <a:r>
              <a:rPr dirty="0" sz="12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37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быв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9971" y="1461503"/>
            <a:ext cx="3597402" cy="1194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169278" y="1945835"/>
            <a:ext cx="14814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 (при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6155" y="5132832"/>
            <a:ext cx="3597402" cy="1195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08733" y="5618625"/>
            <a:ext cx="9537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ждан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тво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09971" y="3901427"/>
            <a:ext cx="3597402" cy="1195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95646" y="4140396"/>
            <a:ext cx="3228340" cy="671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нные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докум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подтв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рждаю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го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ино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нного гр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жданина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 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гр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ждан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тва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бывание (проживан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endParaRPr sz="1200">
              <a:latin typeface="Georgia"/>
              <a:cs typeface="Georgia"/>
            </a:endParaRPr>
          </a:p>
          <a:p>
            <a:pPr algn="ctr" marL="2540">
              <a:lnSpc>
                <a:spcPts val="1275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Рос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йс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кой</a:t>
            </a:r>
            <a:r>
              <a:rPr dirty="0" sz="1200" spc="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Фед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09971" y="5132832"/>
            <a:ext cx="3597402" cy="1195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833617" y="5618625"/>
            <a:ext cx="21526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нные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миг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онной к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рты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405" rIns="0" bIns="0" rtlCol="0" vert="horz">
            <a:spAutoFit/>
          </a:bodyPr>
          <a:lstStyle/>
          <a:p>
            <a:pPr algn="ctr" marL="30480">
              <a:lnSpc>
                <a:spcPct val="100000"/>
              </a:lnSpc>
            </a:pPr>
            <a:r>
              <a:rPr dirty="0" spc="-10" i="0">
                <a:latin typeface="Georgia"/>
                <a:cs typeface="Georgia"/>
              </a:rPr>
              <a:t>С</a:t>
            </a:r>
            <a:r>
              <a:rPr dirty="0" i="0">
                <a:latin typeface="Georgia"/>
                <a:cs typeface="Georgia"/>
              </a:rPr>
              <a:t>в</a:t>
            </a:r>
            <a:r>
              <a:rPr dirty="0" spc="-15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дения</a:t>
            </a:r>
            <a:r>
              <a:rPr dirty="0" spc="-3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о клиенте</a:t>
            </a:r>
            <a:r>
              <a:rPr dirty="0" spc="-4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- </a:t>
            </a:r>
            <a:r>
              <a:rPr dirty="0" spc="-10" i="0">
                <a:latin typeface="Georgia"/>
                <a:cs typeface="Georgia"/>
              </a:rPr>
              <a:t>ю</a:t>
            </a:r>
            <a:r>
              <a:rPr dirty="0" i="0">
                <a:latin typeface="Georgia"/>
                <a:cs typeface="Georgia"/>
              </a:rPr>
              <a:t>ридич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ском</a:t>
            </a:r>
            <a:r>
              <a:rPr dirty="0" spc="-3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лиц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,</a:t>
            </a:r>
          </a:p>
          <a:p>
            <a:pPr algn="ctr" marL="30480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устана</a:t>
            </a:r>
            <a:r>
              <a:rPr dirty="0" spc="-10" i="0">
                <a:latin typeface="Georgia"/>
                <a:cs typeface="Georgia"/>
              </a:rPr>
              <a:t>в</a:t>
            </a:r>
            <a:r>
              <a:rPr dirty="0" i="0">
                <a:latin typeface="Georgia"/>
                <a:cs typeface="Georgia"/>
              </a:rPr>
              <a:t>лив</a:t>
            </a:r>
            <a:r>
              <a:rPr dirty="0" spc="-10" i="0">
                <a:latin typeface="Georgia"/>
                <a:cs typeface="Georgia"/>
              </a:rPr>
              <a:t>ае</a:t>
            </a:r>
            <a:r>
              <a:rPr dirty="0" i="0">
                <a:latin typeface="Georgia"/>
                <a:cs typeface="Georgia"/>
              </a:rPr>
              <a:t>м</a:t>
            </a:r>
            <a:r>
              <a:rPr dirty="0" spc="-10" i="0">
                <a:latin typeface="Georgia"/>
                <a:cs typeface="Georgia"/>
              </a:rPr>
              <a:t>ы</a:t>
            </a:r>
            <a:r>
              <a:rPr dirty="0" i="0">
                <a:latin typeface="Georgia"/>
                <a:cs typeface="Georgia"/>
              </a:rPr>
              <a:t>е</a:t>
            </a:r>
            <a:r>
              <a:rPr dirty="0" spc="-35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при</a:t>
            </a:r>
            <a:r>
              <a:rPr dirty="0" spc="-1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и</a:t>
            </a:r>
            <a:r>
              <a:rPr dirty="0" spc="5" i="0">
                <a:latin typeface="Georgia"/>
                <a:cs typeface="Georgia"/>
              </a:rPr>
              <a:t>д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spc="5" i="0">
                <a:latin typeface="Georgia"/>
                <a:cs typeface="Georgia"/>
              </a:rPr>
              <a:t>н</a:t>
            </a:r>
            <a:r>
              <a:rPr dirty="0" i="0">
                <a:latin typeface="Georgia"/>
                <a:cs typeface="Georgia"/>
              </a:rPr>
              <a:t>тиф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кац</a:t>
            </a:r>
            <a:r>
              <a:rPr dirty="0" spc="-1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и</a:t>
            </a:r>
          </a:p>
        </p:txBody>
      </p:sp>
      <p:sp>
        <p:nvSpPr>
          <p:cNvPr id="3" name="object 3"/>
          <p:cNvSpPr/>
          <p:nvPr/>
        </p:nvSpPr>
        <p:spPr>
          <a:xfrm>
            <a:off x="792480" y="1616963"/>
            <a:ext cx="2946654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20723" y="2218885"/>
            <a:ext cx="10941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аименование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480" y="3195827"/>
            <a:ext cx="2946654" cy="1427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37945" y="3797114"/>
            <a:ext cx="24587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онно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вовая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орма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" y="4840236"/>
            <a:ext cx="2946654" cy="1427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81811" y="5359849"/>
            <a:ext cx="196977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2605" marR="5080" indent="-51054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 или код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ино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нной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организ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ции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3211" y="2337816"/>
            <a:ext cx="3534917" cy="1428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41545" y="2654749"/>
            <a:ext cx="2780665" cy="748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ct val="100000"/>
              </a:lnSpc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ОГ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РН и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кого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200">
              <a:latin typeface="Georgia"/>
              <a:cs typeface="Georgia"/>
            </a:endParaRPr>
          </a:p>
          <a:p>
            <a:pPr algn="ctr" marL="12700" marR="5080" indent="-635">
              <a:lnSpc>
                <a:spcPts val="1300"/>
              </a:lnSpc>
              <a:spcBef>
                <a:spcPts val="615"/>
              </a:spcBef>
            </a:pP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(для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лиц,</a:t>
            </a:r>
            <a:r>
              <a:rPr dirty="0" sz="1200" spc="-3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рег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200" spc="-3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оот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ет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200" spc="-3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с 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конод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тель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 Ро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ий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кой</a:t>
            </a:r>
            <a:r>
              <a:rPr dirty="0" sz="1200" spc="1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Фед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рации)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63211" y="4064508"/>
            <a:ext cx="3551682" cy="142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21834" y="4215960"/>
            <a:ext cx="3231515" cy="1077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Регистрационн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ер, 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то регистрации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и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r>
              <a:rPr dirty="0" sz="120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тории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котором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ровано</a:t>
            </a:r>
            <a:endParaRPr sz="1200">
              <a:latin typeface="Georgia"/>
              <a:cs typeface="Georgia"/>
            </a:endParaRPr>
          </a:p>
          <a:p>
            <a:pPr algn="ctr" marL="232410" marR="236220">
              <a:lnSpc>
                <a:spcPts val="1300"/>
              </a:lnSpc>
              <a:spcBef>
                <a:spcPts val="595"/>
              </a:spcBef>
            </a:pP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ля</a:t>
            </a:r>
            <a:r>
              <a:rPr dirty="0" sz="1200" spc="-1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лиц,</a:t>
            </a:r>
            <a:r>
              <a:rPr dirty="0" sz="1200" spc="-3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реги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триро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200" spc="-3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оот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ет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ии</a:t>
            </a:r>
            <a:r>
              <a:rPr dirty="0" sz="1200" spc="-3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с 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за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конод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тель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5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 ино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транного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го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уд</a:t>
            </a:r>
            <a:r>
              <a:rPr dirty="0" sz="1200" spc="-10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рств</a:t>
            </a:r>
            <a:r>
              <a:rPr dirty="0" sz="12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i="1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0294" y="158081"/>
            <a:ext cx="620268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С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дения</a:t>
            </a:r>
            <a:r>
              <a:rPr dirty="0" sz="2000" spc="-3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 клиенте</a:t>
            </a:r>
            <a:r>
              <a:rPr dirty="0" sz="2000" spc="-4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-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иностр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нной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структу</a:t>
            </a:r>
            <a:r>
              <a:rPr dirty="0" sz="2000" spc="-20" b="1">
                <a:solidFill>
                  <a:srgbClr val="C00000"/>
                </a:solidFill>
                <a:latin typeface="Georgia"/>
                <a:cs typeface="Georgia"/>
              </a:rPr>
              <a:t>р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 б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з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б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ра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з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о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ва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dirty="0" sz="2000" spc="5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я</a:t>
            </a:r>
            <a:r>
              <a:rPr dirty="0" sz="2000" spc="-1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юридического</a:t>
            </a:r>
            <a:r>
              <a:rPr dirty="0" sz="200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лиц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,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 устана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лив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ае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м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ы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при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ид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е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нтифика</a:t>
            </a:r>
            <a:r>
              <a:rPr dirty="0" sz="2000" spc="-10" b="1">
                <a:solidFill>
                  <a:srgbClr val="C00000"/>
                </a:solidFill>
                <a:latin typeface="Georgia"/>
                <a:cs typeface="Georgia"/>
              </a:rPr>
              <a:t>ци</a:t>
            </a:r>
            <a:r>
              <a:rPr dirty="0" sz="2000" b="1">
                <a:solidFill>
                  <a:srgbClr val="C00000"/>
                </a:solidFill>
                <a:latin typeface="Georgia"/>
                <a:cs typeface="Georgia"/>
              </a:rPr>
              <a:t>и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1936" y="1566672"/>
            <a:ext cx="3086862" cy="1547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11807" y="2227394"/>
            <a:ext cx="10915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ние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1936" y="3154679"/>
            <a:ext cx="3086862" cy="1530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67358" y="3643571"/>
            <a:ext cx="217868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онный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но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р,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нный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гос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реги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ри 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ци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1936" y="4760976"/>
            <a:ext cx="3086862" cy="1530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83538" y="5332671"/>
            <a:ext cx="234696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270" marR="5080" indent="-116205">
              <a:lnSpc>
                <a:spcPts val="1300"/>
              </a:lnSpc>
            </a:pP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од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гос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каче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налогоплательщика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7967" y="1574291"/>
            <a:ext cx="3086862" cy="1530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29859" y="2227394"/>
            <a:ext cx="27889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вед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ния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основной 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яте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ьнос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77967" y="3154679"/>
            <a:ext cx="3086862" cy="1530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235066" y="3337247"/>
            <a:ext cx="2774315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9209" marR="17780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Фамил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имя,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отч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тво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 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жител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ства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учредителей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дов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льного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об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твенни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200">
              <a:latin typeface="Georgia"/>
              <a:cs typeface="Georgia"/>
            </a:endParaRPr>
          </a:p>
          <a:p>
            <a:pPr algn="ctr" marL="12065" marR="5080">
              <a:lnSpc>
                <a:spcPct val="90100"/>
              </a:lnSpc>
              <a:spcBef>
                <a:spcPts val="490"/>
              </a:spcBef>
            </a:pP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(в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тн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ст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иных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стр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 стр</a:t>
            </a:r>
            <a:r>
              <a:rPr dirty="0" sz="1000" spc="-20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кт</a:t>
            </a:r>
            <a:r>
              <a:rPr dirty="0" sz="1000" spc="-20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без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образования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юриди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ского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лица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ан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гичной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стр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кт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рой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20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нкцией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77967" y="4760976"/>
            <a:ext cx="3086862" cy="1530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235955" y="5020252"/>
            <a:ext cx="2774315" cy="969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2240" marR="132715">
              <a:lnSpc>
                <a:spcPts val="1300"/>
              </a:lnSpc>
            </a:pP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Со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иму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одя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гося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влении</a:t>
            </a:r>
            <a:endParaRPr sz="1200">
              <a:latin typeface="Georgia"/>
              <a:cs typeface="Georgia"/>
            </a:endParaRPr>
          </a:p>
          <a:p>
            <a:pPr algn="ctr" marL="12700" marR="5080">
              <a:lnSpc>
                <a:spcPct val="90100"/>
              </a:lnSpc>
              <a:spcBef>
                <a:spcPts val="585"/>
              </a:spcBef>
            </a:pP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(в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отн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тр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ст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иных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стр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нных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 стр</a:t>
            </a:r>
            <a:r>
              <a:rPr dirty="0" sz="1000" spc="-20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кт</a:t>
            </a:r>
            <a:r>
              <a:rPr dirty="0" sz="1000" spc="-20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без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образования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юриди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че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ского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лица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ан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гичной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стр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кт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рой</a:t>
            </a:r>
            <a:r>
              <a:rPr dirty="0" sz="1000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или</a:t>
            </a:r>
            <a:r>
              <a:rPr dirty="0" sz="1000" spc="-5" i="1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00" spc="-15" i="1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00" spc="-20" i="1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00" spc="-10" i="1">
                <a:solidFill>
                  <a:srgbClr val="536C79"/>
                </a:solidFill>
                <a:latin typeface="Georgia"/>
                <a:cs typeface="Georgia"/>
              </a:rPr>
              <a:t>нкцией)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305" rIns="0" bIns="0" rtlCol="0" vert="horz">
            <a:spAutoFit/>
          </a:bodyPr>
          <a:lstStyle/>
          <a:p>
            <a:pPr marL="435609">
              <a:lnSpc>
                <a:spcPct val="100000"/>
              </a:lnSpc>
            </a:pPr>
            <a:r>
              <a:rPr dirty="0" i="0">
                <a:latin typeface="Georgia"/>
                <a:cs typeface="Georgia"/>
              </a:rPr>
              <a:t>Идентиф</a:t>
            </a:r>
            <a:r>
              <a:rPr dirty="0" spc="5" i="0">
                <a:latin typeface="Georgia"/>
                <a:cs typeface="Georgia"/>
              </a:rPr>
              <a:t>и</a:t>
            </a:r>
            <a:r>
              <a:rPr dirty="0" spc="-10" i="0">
                <a:latin typeface="Georgia"/>
                <a:cs typeface="Georgia"/>
              </a:rPr>
              <a:t>ка</a:t>
            </a:r>
            <a:r>
              <a:rPr dirty="0" i="0">
                <a:latin typeface="Georgia"/>
                <a:cs typeface="Georgia"/>
              </a:rPr>
              <a:t>ц</a:t>
            </a:r>
            <a:r>
              <a:rPr dirty="0" spc="-15" i="0">
                <a:latin typeface="Georgia"/>
                <a:cs typeface="Georgia"/>
              </a:rPr>
              <a:t>и</a:t>
            </a:r>
            <a:r>
              <a:rPr dirty="0" i="0">
                <a:latin typeface="Georgia"/>
                <a:cs typeface="Georgia"/>
              </a:rPr>
              <a:t>я</a:t>
            </a:r>
            <a:r>
              <a:rPr dirty="0" spc="-40" i="0">
                <a:latin typeface="Georgia"/>
                <a:cs typeface="Georgia"/>
              </a:rPr>
              <a:t> </a:t>
            </a:r>
            <a:r>
              <a:rPr dirty="0" i="0">
                <a:latin typeface="Georgia"/>
                <a:cs typeface="Georgia"/>
              </a:rPr>
              <a:t>б</a:t>
            </a:r>
            <a:r>
              <a:rPr dirty="0" spc="-10" i="0">
                <a:latin typeface="Georgia"/>
                <a:cs typeface="Georgia"/>
              </a:rPr>
              <a:t>е</a:t>
            </a:r>
            <a:r>
              <a:rPr dirty="0" i="0">
                <a:latin typeface="Georgia"/>
                <a:cs typeface="Georgia"/>
              </a:rPr>
              <a:t>нефициарного</a:t>
            </a:r>
            <a:r>
              <a:rPr dirty="0" spc="-5" i="0">
                <a:latin typeface="Georgia"/>
                <a:cs typeface="Georgia"/>
              </a:rPr>
              <a:t> </a:t>
            </a:r>
            <a:r>
              <a:rPr dirty="0" spc="-10" i="0">
                <a:latin typeface="Georgia"/>
                <a:cs typeface="Georgia"/>
              </a:rPr>
              <a:t>в</a:t>
            </a:r>
            <a:r>
              <a:rPr dirty="0" i="0">
                <a:latin typeface="Georgia"/>
                <a:cs typeface="Georgia"/>
              </a:rPr>
              <a:t>ладельца</a:t>
            </a:r>
          </a:p>
        </p:txBody>
      </p:sp>
      <p:sp>
        <p:nvSpPr>
          <p:cNvPr id="3" name="object 3"/>
          <p:cNvSpPr/>
          <p:nvPr/>
        </p:nvSpPr>
        <p:spPr>
          <a:xfrm>
            <a:off x="231647" y="1554480"/>
            <a:ext cx="8679942" cy="1114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143" y="1865376"/>
            <a:ext cx="8361426" cy="755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4642" y="1673466"/>
            <a:ext cx="8417560" cy="4652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Georgia"/>
                <a:cs typeface="Georgia"/>
              </a:rPr>
              <a:t>Б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енефициарный</a:t>
            </a:r>
            <a:r>
              <a:rPr dirty="0" sz="1400" spc="-3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dirty="0" sz="1400" b="1">
                <a:solidFill>
                  <a:srgbClr val="FFFFFF"/>
                </a:solidFill>
                <a:latin typeface="Georgia"/>
                <a:cs typeface="Georgia"/>
              </a:rPr>
              <a:t>ладелец</a:t>
            </a:r>
            <a:endParaRPr sz="1400">
              <a:latin typeface="Georgia"/>
              <a:cs typeface="Georgia"/>
            </a:endParaRPr>
          </a:p>
          <a:p>
            <a:pPr algn="ctr" marL="594360" marR="588645" indent="-3175">
              <a:lnSpc>
                <a:spcPts val="1300"/>
              </a:lnSpc>
              <a:spcBef>
                <a:spcPts val="710"/>
              </a:spcBef>
            </a:pP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кое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о,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которое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коне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ном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те прямо или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венно 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ре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тьих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ц)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 (и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пр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обл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ще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час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тие бол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25 про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це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нтов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в к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) кл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нтом</a:t>
            </a:r>
            <a:r>
              <a:rPr dirty="0" sz="1200" spc="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юр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чес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ким</a:t>
            </a:r>
            <a:r>
              <a:rPr dirty="0" sz="120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ом</a:t>
            </a:r>
            <a:r>
              <a:rPr dirty="0" sz="120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ее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 во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можно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кон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ров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ть</a:t>
            </a:r>
            <a:r>
              <a:rPr dirty="0" sz="120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20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тв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200" spc="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200" spc="-5">
                <a:solidFill>
                  <a:srgbClr val="536C79"/>
                </a:solidFill>
                <a:latin typeface="Georgia"/>
                <a:cs typeface="Georgia"/>
              </a:rPr>
              <a:t>лие</a:t>
            </a:r>
            <a:r>
              <a:rPr dirty="0" sz="1200">
                <a:solidFill>
                  <a:srgbClr val="536C79"/>
                </a:solidFill>
                <a:latin typeface="Georgia"/>
                <a:cs typeface="Georgia"/>
              </a:rPr>
              <a:t>нта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299085" marR="5080" indent="-286385">
              <a:lnSpc>
                <a:spcPct val="100000"/>
              </a:lnSpc>
              <a:spcBef>
                <a:spcPts val="894"/>
              </a:spcBef>
              <a:buClr>
                <a:srgbClr val="536C79"/>
              </a:buClr>
              <a:buSzPct val="119047"/>
              <a:buFont typeface="Arial"/>
              <a:buChar char="•"/>
              <a:tabLst>
                <a:tab pos="299720" algn="l"/>
              </a:tabLst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Лиц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,  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зы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щее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ие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сл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  п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т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ные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ные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ши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ся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льс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х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ры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ид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х   </a:t>
            </a:r>
            <a:r>
              <a:rPr dirty="0" sz="1050" spc="-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льц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 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в,   </a:t>
            </a:r>
            <a:r>
              <a:rPr dirty="0" sz="105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 </a:t>
            </a:r>
            <a:r>
              <a:rPr dirty="0" sz="105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   </a:t>
            </a:r>
            <a:r>
              <a:rPr dirty="0" sz="105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   </a:t>
            </a:r>
            <a:r>
              <a:rPr dirty="0" sz="105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по   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ю   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 </a:t>
            </a:r>
            <a:r>
              <a:rPr dirty="0" sz="105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их   </a:t>
            </a:r>
            <a:r>
              <a:rPr dirty="0" sz="105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св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й,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пре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см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ре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050" spc="-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иден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ифи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физи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50" spc="-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лиц</a:t>
            </a:r>
            <a:endParaRPr sz="1050">
              <a:latin typeface="Georgia"/>
              <a:cs typeface="Georgia"/>
            </a:endParaRPr>
          </a:p>
          <a:p>
            <a:pPr algn="ctr" marL="299085" indent="-286385">
              <a:lnSpc>
                <a:spcPct val="100000"/>
              </a:lnSpc>
              <a:spcBef>
                <a:spcPts val="600"/>
              </a:spcBef>
              <a:buClr>
                <a:srgbClr val="536C79"/>
              </a:buClr>
              <a:buSzPct val="119047"/>
              <a:buFont typeface="Arial"/>
              <a:buChar char="•"/>
              <a:tabLst>
                <a:tab pos="299720" algn="l"/>
              </a:tabLst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ия  </a:t>
            </a:r>
            <a:r>
              <a:rPr dirty="0" sz="105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ых  </a:t>
            </a:r>
            <a:r>
              <a:rPr dirty="0" sz="105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ель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ев  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не  </a:t>
            </a:r>
            <a:r>
              <a:rPr dirty="0" sz="105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ся  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  </a:t>
            </a:r>
            <a:r>
              <a:rPr dirty="0" sz="105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  </a:t>
            </a:r>
            <a:r>
              <a:rPr dirty="0" sz="105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на  </a:t>
            </a:r>
            <a:r>
              <a:rPr dirty="0" sz="1050" spc="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ив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ие  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в,</a:t>
            </a:r>
            <a:endParaRPr sz="105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явля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щи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:</a:t>
            </a:r>
            <a:endParaRPr sz="1050">
              <a:latin typeface="Georgia"/>
              <a:cs typeface="Georgia"/>
            </a:endParaRPr>
          </a:p>
          <a:p>
            <a:pPr algn="just" lvl="1" marL="733425" marR="5080" indent="-286385">
              <a:lnSpc>
                <a:spcPct val="100000"/>
              </a:lnSpc>
              <a:spcBef>
                <a:spcPts val="600"/>
              </a:spcBef>
              <a:buClr>
                <a:srgbClr val="536C79"/>
              </a:buClr>
              <a:buSzPct val="119047"/>
              <a:buFont typeface="Wingdings"/>
              <a:buChar char=""/>
              <a:tabLst>
                <a:tab pos="734060" algn="l"/>
              </a:tabLst>
            </a:pP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су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   </a:t>
            </a:r>
            <a:r>
              <a:rPr dirty="0" sz="1050" spc="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   </a:t>
            </a:r>
            <a:r>
              <a:rPr dirty="0" sz="105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су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ан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   </a:t>
            </a:r>
            <a:r>
              <a:rPr dirty="0" sz="1050" spc="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ми   </a:t>
            </a:r>
            <a:r>
              <a:rPr dirty="0" sz="1050" spc="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го   </a:t>
            </a:r>
            <a:r>
              <a:rPr dirty="0" sz="1050" spc="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реж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ми,   </a:t>
            </a:r>
            <a:r>
              <a:rPr dirty="0" sz="1050" spc="-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щи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ся   </a:t>
            </a:r>
            <a:r>
              <a:rPr dirty="0" sz="1050" spc="-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 </a:t>
            </a:r>
            <a:r>
              <a:rPr dirty="0" sz="1050" spc="-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их   </a:t>
            </a:r>
            <a:r>
              <a:rPr dirty="0" sz="1050" spc="-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   </a:t>
            </a:r>
            <a:r>
              <a:rPr dirty="0" sz="1050" spc="-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су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-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же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-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   </a:t>
            </a:r>
            <a:r>
              <a:rPr dirty="0" sz="105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су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рп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-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или   </a:t>
            </a:r>
            <a:r>
              <a:rPr dirty="0" sz="1050" spc="-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   </a:t>
            </a:r>
            <a:r>
              <a:rPr dirty="0" sz="1050" spc="-8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   </a:t>
            </a:r>
            <a:r>
              <a:rPr dirty="0" sz="1050" spc="-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рых   </a:t>
            </a:r>
            <a:r>
              <a:rPr dirty="0" sz="1050" spc="-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   </a:t>
            </a:r>
            <a:r>
              <a:rPr dirty="0" sz="1050" spc="-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ция,   </a:t>
            </a:r>
            <a:r>
              <a:rPr dirty="0" sz="1050" spc="-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бъ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   </a:t>
            </a:r>
            <a:r>
              <a:rPr dirty="0" sz="1050" spc="-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   </a:t>
            </a:r>
            <a:r>
              <a:rPr dirty="0" sz="1050" spc="-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  </a:t>
            </a:r>
            <a:r>
              <a:rPr dirty="0" sz="1050" spc="-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муниципа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ые</a:t>
            </a:r>
            <a:r>
              <a:rPr dirty="0" sz="105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5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им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лее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5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0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цен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ций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(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лей)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ле</a:t>
            </a:r>
            <a:endParaRPr sz="1050">
              <a:latin typeface="Georgia"/>
              <a:cs typeface="Georgia"/>
            </a:endParaRPr>
          </a:p>
          <a:p>
            <a:pPr algn="just" lvl="1" marL="733425" marR="5715" indent="-286385">
              <a:lnSpc>
                <a:spcPct val="100000"/>
              </a:lnSpc>
              <a:spcBef>
                <a:spcPts val="600"/>
              </a:spcBef>
              <a:buClr>
                <a:srgbClr val="536C79"/>
              </a:buClr>
              <a:buSzPct val="119047"/>
              <a:buFont typeface="Wingdings"/>
              <a:buChar char=""/>
              <a:tabLst>
                <a:tab pos="734060" algn="l"/>
              </a:tabLst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ж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050" spc="-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 </a:t>
            </a:r>
            <a:r>
              <a:rPr dirty="0" sz="1050" spc="-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ми </a:t>
            </a:r>
            <a:r>
              <a:rPr dirty="0" sz="1050" spc="-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050" spc="-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050" spc="-7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-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ми </a:t>
            </a:r>
            <a:r>
              <a:rPr dirty="0" sz="1050" spc="-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и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су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в,</a:t>
            </a:r>
            <a:r>
              <a:rPr dirty="0" sz="1050" spc="-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щими</a:t>
            </a:r>
            <a:r>
              <a:rPr dirty="0" sz="105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самост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ой</a:t>
            </a:r>
            <a:r>
              <a:rPr dirty="0" sz="1050" spc="-8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сп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ью</a:t>
            </a:r>
            <a:endParaRPr sz="1050">
              <a:latin typeface="Georgia"/>
              <a:cs typeface="Georgia"/>
            </a:endParaRPr>
          </a:p>
          <a:p>
            <a:pPr algn="just" lvl="1" marL="733425" marR="5715" indent="-286385">
              <a:lnSpc>
                <a:spcPct val="100000"/>
              </a:lnSpc>
              <a:spcBef>
                <a:spcPts val="600"/>
              </a:spcBef>
              <a:buClr>
                <a:srgbClr val="536C79"/>
              </a:buClr>
              <a:buSzPct val="119047"/>
              <a:buFont typeface="Wingdings"/>
              <a:buChar char=""/>
              <a:tabLst>
                <a:tab pos="734060" algn="l"/>
              </a:tabLst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э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1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050" spc="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г,</a:t>
            </a:r>
            <a:r>
              <a:rPr dirty="0" sz="1050" spc="1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щ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ых</a:t>
            </a:r>
            <a:r>
              <a:rPr dirty="0" sz="1050" spc="10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ным</a:t>
            </a:r>
            <a:r>
              <a:rPr dirty="0" sz="105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м,</a:t>
            </a:r>
            <a:r>
              <a:rPr dirty="0" sz="1050" spc="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рые </a:t>
            </a:r>
            <a:r>
              <a:rPr dirty="0" sz="1050" spc="-1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рыв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114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ию</a:t>
            </a:r>
            <a:r>
              <a:rPr dirty="0" sz="1050" spc="114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9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з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льс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ссий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05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ции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ценных</a:t>
            </a:r>
            <a:r>
              <a:rPr dirty="0" sz="105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endParaRPr sz="1050">
              <a:latin typeface="Georgia"/>
              <a:cs typeface="Georgia"/>
            </a:endParaRPr>
          </a:p>
          <a:p>
            <a:pPr algn="just" lvl="1" marL="733425" marR="6350" indent="-286385">
              <a:lnSpc>
                <a:spcPct val="100000"/>
              </a:lnSpc>
              <a:spcBef>
                <a:spcPts val="600"/>
              </a:spcBef>
              <a:buClr>
                <a:srgbClr val="536C79"/>
              </a:buClr>
              <a:buSzPct val="119047"/>
              <a:buFont typeface="Wingdings"/>
              <a:buChar char=""/>
              <a:tabLst>
                <a:tab pos="734060" algn="l"/>
              </a:tabLst>
            </a:pP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ция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и,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ные</a:t>
            </a:r>
            <a:r>
              <a:rPr dirty="0" sz="105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ги</a:t>
            </a:r>
            <a:r>
              <a:rPr dirty="0" sz="1050" spc="2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рых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ш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6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це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ру</a:t>
            </a:r>
            <a:r>
              <a:rPr dirty="0" sz="1050" spc="5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ист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га</a:t>
            </a:r>
            <a:r>
              <a:rPr dirty="0" sz="105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же,</a:t>
            </a:r>
            <a:r>
              <a:rPr dirty="0" sz="1050" spc="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х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ящ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050" spc="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п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речень,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ржд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050" spc="-7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3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ссии</a:t>
            </a:r>
            <a:endParaRPr sz="1050">
              <a:latin typeface="Georgia"/>
              <a:cs typeface="Georgia"/>
            </a:endParaRPr>
          </a:p>
          <a:p>
            <a:pPr algn="just" lvl="1" marL="733425" marR="5080" indent="-286385">
              <a:lnSpc>
                <a:spcPct val="100000"/>
              </a:lnSpc>
              <a:spcBef>
                <a:spcPts val="600"/>
              </a:spcBef>
              <a:buClr>
                <a:srgbClr val="536C79"/>
              </a:buClr>
              <a:buSzPct val="119047"/>
              <a:buFont typeface="Wingdings"/>
              <a:buChar char=""/>
              <a:tabLst>
                <a:tab pos="734060" algn="l"/>
              </a:tabLst>
            </a:pP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10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5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бр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50" spc="1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ю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ич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го</a:t>
            </a:r>
            <a:r>
              <a:rPr dirty="0" sz="1050" spc="10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иц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5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из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10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ма</a:t>
            </a:r>
            <a:r>
              <a:rPr dirty="0" sz="1050" spc="9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рых</a:t>
            </a:r>
            <a:r>
              <a:rPr dirty="0" sz="1050" spc="10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1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рив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 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5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го</a:t>
            </a:r>
            <a:r>
              <a:rPr dirty="0" sz="105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льц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,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же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го</a:t>
            </a:r>
            <a:r>
              <a:rPr dirty="0" sz="105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испо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г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на</a:t>
            </a:r>
            <a:endParaRPr sz="1050">
              <a:latin typeface="Georgia"/>
              <a:cs typeface="Georgia"/>
            </a:endParaRPr>
          </a:p>
          <a:p>
            <a:pPr algn="ctr" marL="299085" indent="-286385">
              <a:lnSpc>
                <a:spcPct val="100000"/>
              </a:lnSpc>
              <a:spcBef>
                <a:spcPts val="600"/>
              </a:spcBef>
              <a:buClr>
                <a:srgbClr val="536C79"/>
              </a:buClr>
              <a:buSzPct val="119047"/>
              <a:buFont typeface="Arial"/>
              <a:buChar char="•"/>
              <a:tabLst>
                <a:tab pos="299720" algn="l"/>
              </a:tabLst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е,</a:t>
            </a:r>
            <a:r>
              <a:rPr dirty="0" sz="105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1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з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у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я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ия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ер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п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о 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не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ных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дель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ы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й</a:t>
            </a:r>
            <a:r>
              <a:rPr dirty="0" sz="105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не</a:t>
            </a:r>
            <a:r>
              <a:rPr dirty="0" sz="1050" spc="1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ыявл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н,</a:t>
            </a:r>
            <a:endParaRPr sz="105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б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ф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</a:t>
            </a:r>
            <a:r>
              <a:rPr dirty="0" sz="1050" spc="-1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ым</a:t>
            </a:r>
            <a:r>
              <a:rPr dirty="0" sz="105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в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лад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ь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ц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м</a:t>
            </a:r>
            <a:r>
              <a:rPr dirty="0" sz="1050" spc="-3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приз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ся</a:t>
            </a:r>
            <a:r>
              <a:rPr dirty="0" sz="1050" spc="-4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д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ч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ый</a:t>
            </a:r>
            <a:r>
              <a:rPr dirty="0" sz="1050" spc="-45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испо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л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ни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ль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ый</a:t>
            </a:r>
            <a:r>
              <a:rPr dirty="0" sz="1050" spc="-5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о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рг</a:t>
            </a:r>
            <a:r>
              <a:rPr dirty="0" sz="1050" spc="-5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20">
                <a:solidFill>
                  <a:srgbClr val="536C79"/>
                </a:solidFill>
                <a:latin typeface="Georgia"/>
                <a:cs typeface="Georgia"/>
              </a:rPr>
              <a:t> 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к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ли</a:t>
            </a:r>
            <a:r>
              <a:rPr dirty="0" sz="1050" spc="5">
                <a:solidFill>
                  <a:srgbClr val="536C79"/>
                </a:solidFill>
                <a:latin typeface="Georgia"/>
                <a:cs typeface="Georgia"/>
              </a:rPr>
              <a:t>е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н</a:t>
            </a:r>
            <a:r>
              <a:rPr dirty="0" sz="1050" spc="-10">
                <a:solidFill>
                  <a:srgbClr val="536C79"/>
                </a:solidFill>
                <a:latin typeface="Georgia"/>
                <a:cs typeface="Georgia"/>
              </a:rPr>
              <a:t>т</a:t>
            </a:r>
            <a:r>
              <a:rPr dirty="0" sz="1050">
                <a:solidFill>
                  <a:srgbClr val="536C79"/>
                </a:solidFill>
                <a:latin typeface="Georgia"/>
                <a:cs typeface="Georgia"/>
              </a:rPr>
              <a:t>а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36C7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ГОЛУБЕВА АНАСТАСИЯ ВИКТОРОВНА</dc:creator>
  <dc:title>Рекомендации по исполнению лицами, осуществляющими предпринимательскую деятельность в сфере оказания бухгалтерских услуг, требований законодательства о противодействии легализации (отмыванию) доходов, полученных преступным путем, и финансированию терроризма</dc:title>
  <dcterms:created xsi:type="dcterms:W3CDTF">2019-10-30T11:46:44Z</dcterms:created>
  <dcterms:modified xsi:type="dcterms:W3CDTF">2019-10-30T11:46:44Z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2019-10-29T00:00:00Z</vt:filetime>
  </property>
  <property fmtid="{D5CDD505-2E9C-101B-9397-08002B2CF9AE}" pid="3" name="LastSaved">
    <vt:filetime>2019-10-30T00:00:00Z</vt:filetime>
  </property>
</Properties>
</file>